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0980738" cy="7561263"/>
  <p:notesSz cx="6808788" cy="9940925"/>
  <p:defaultTextStyle>
    <a:defPPr>
      <a:defRPr lang="pt-PT"/>
    </a:defPPr>
    <a:lvl1pPr marL="0" algn="l" defTabSz="10741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7073" algn="l" defTabSz="10741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4145" algn="l" defTabSz="10741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1218" algn="l" defTabSz="10741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8291" algn="l" defTabSz="10741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5363" algn="l" defTabSz="10741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22435" algn="l" defTabSz="10741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9508" algn="l" defTabSz="10741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6581" algn="l" defTabSz="107414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33CCFF"/>
    <a:srgbClr val="0066FF"/>
    <a:srgbClr val="3399FF"/>
    <a:srgbClr val="004821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9" autoAdjust="0"/>
    <p:restoredTop sz="94671" autoAdjust="0"/>
  </p:normalViewPr>
  <p:slideViewPr>
    <p:cSldViewPr>
      <p:cViewPr>
        <p:scale>
          <a:sx n="100" d="100"/>
          <a:sy n="100" d="100"/>
        </p:scale>
        <p:origin x="-120" y="384"/>
      </p:cViewPr>
      <p:guideLst>
        <p:guide orient="horz" pos="2383"/>
        <p:guide pos="34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3558" y="2348893"/>
            <a:ext cx="9333628" cy="1620771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7115" y="4284719"/>
            <a:ext cx="7686517" cy="193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7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4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1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8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5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22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9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6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0431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5430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961039" y="302804"/>
            <a:ext cx="2470665" cy="645157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49039" y="302804"/>
            <a:ext cx="7228985" cy="645157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1418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00093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7404" y="4858816"/>
            <a:ext cx="9333628" cy="1501751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67404" y="3204789"/>
            <a:ext cx="9333628" cy="165402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707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414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11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8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5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224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95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65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9849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49039" y="1764298"/>
            <a:ext cx="4849826" cy="4990084"/>
          </a:xfrm>
        </p:spPr>
        <p:txBody>
          <a:bodyPr/>
          <a:lstStyle>
            <a:lvl1pPr>
              <a:defRPr sz="34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581877" y="1764298"/>
            <a:ext cx="4849826" cy="4990084"/>
          </a:xfrm>
        </p:spPr>
        <p:txBody>
          <a:bodyPr/>
          <a:lstStyle>
            <a:lvl1pPr>
              <a:defRPr sz="34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93012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9040" y="1692536"/>
            <a:ext cx="4851732" cy="7053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37073" indent="0">
              <a:buNone/>
              <a:defRPr sz="2300" b="1"/>
            </a:lvl2pPr>
            <a:lvl3pPr marL="1074145" indent="0">
              <a:buNone/>
              <a:defRPr sz="2100" b="1"/>
            </a:lvl3pPr>
            <a:lvl4pPr marL="1611218" indent="0">
              <a:buNone/>
              <a:defRPr sz="1900" b="1"/>
            </a:lvl4pPr>
            <a:lvl5pPr marL="2148291" indent="0">
              <a:buNone/>
              <a:defRPr sz="1900" b="1"/>
            </a:lvl5pPr>
            <a:lvl6pPr marL="2685363" indent="0">
              <a:buNone/>
              <a:defRPr sz="1900" b="1"/>
            </a:lvl6pPr>
            <a:lvl7pPr marL="3222435" indent="0">
              <a:buNone/>
              <a:defRPr sz="1900" b="1"/>
            </a:lvl7pPr>
            <a:lvl8pPr marL="3759508" indent="0">
              <a:buNone/>
              <a:defRPr sz="1900" b="1"/>
            </a:lvl8pPr>
            <a:lvl9pPr marL="4296581" indent="0">
              <a:buNone/>
              <a:defRPr sz="19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49040" y="2397902"/>
            <a:ext cx="485173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5578067" y="1692536"/>
            <a:ext cx="4853639" cy="7053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37073" indent="0">
              <a:buNone/>
              <a:defRPr sz="2300" b="1"/>
            </a:lvl2pPr>
            <a:lvl3pPr marL="1074145" indent="0">
              <a:buNone/>
              <a:defRPr sz="2100" b="1"/>
            </a:lvl3pPr>
            <a:lvl4pPr marL="1611218" indent="0">
              <a:buNone/>
              <a:defRPr sz="1900" b="1"/>
            </a:lvl4pPr>
            <a:lvl5pPr marL="2148291" indent="0">
              <a:buNone/>
              <a:defRPr sz="1900" b="1"/>
            </a:lvl5pPr>
            <a:lvl6pPr marL="2685363" indent="0">
              <a:buNone/>
              <a:defRPr sz="1900" b="1"/>
            </a:lvl6pPr>
            <a:lvl7pPr marL="3222435" indent="0">
              <a:buNone/>
              <a:defRPr sz="1900" b="1"/>
            </a:lvl7pPr>
            <a:lvl8pPr marL="3759508" indent="0">
              <a:buNone/>
              <a:defRPr sz="1900" b="1"/>
            </a:lvl8pPr>
            <a:lvl9pPr marL="4296581" indent="0">
              <a:buNone/>
              <a:defRPr sz="19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5578067" y="2397902"/>
            <a:ext cx="4853639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0918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7873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5432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042" y="301054"/>
            <a:ext cx="3612587" cy="12812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93165" y="301052"/>
            <a:ext cx="6138537" cy="6453329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49042" y="1582268"/>
            <a:ext cx="3612587" cy="5172115"/>
          </a:xfrm>
        </p:spPr>
        <p:txBody>
          <a:bodyPr/>
          <a:lstStyle>
            <a:lvl1pPr marL="0" indent="0">
              <a:buNone/>
              <a:defRPr sz="1600"/>
            </a:lvl1pPr>
            <a:lvl2pPr marL="537073" indent="0">
              <a:buNone/>
              <a:defRPr sz="1400"/>
            </a:lvl2pPr>
            <a:lvl3pPr marL="1074145" indent="0">
              <a:buNone/>
              <a:defRPr sz="1200"/>
            </a:lvl3pPr>
            <a:lvl4pPr marL="1611218" indent="0">
              <a:buNone/>
              <a:defRPr sz="1100"/>
            </a:lvl4pPr>
            <a:lvl5pPr marL="2148291" indent="0">
              <a:buNone/>
              <a:defRPr sz="1100"/>
            </a:lvl5pPr>
            <a:lvl6pPr marL="2685363" indent="0">
              <a:buNone/>
              <a:defRPr sz="1100"/>
            </a:lvl6pPr>
            <a:lvl7pPr marL="3222435" indent="0">
              <a:buNone/>
              <a:defRPr sz="1100"/>
            </a:lvl7pPr>
            <a:lvl8pPr marL="3759508" indent="0">
              <a:buNone/>
              <a:defRPr sz="1100"/>
            </a:lvl8pPr>
            <a:lvl9pPr marL="4296581" indent="0">
              <a:buNone/>
              <a:defRPr sz="11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0672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2303" y="5292889"/>
            <a:ext cx="6588443" cy="62485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152303" y="675614"/>
            <a:ext cx="6588443" cy="4536758"/>
          </a:xfrm>
        </p:spPr>
        <p:txBody>
          <a:bodyPr/>
          <a:lstStyle>
            <a:lvl1pPr marL="0" indent="0">
              <a:buNone/>
              <a:defRPr sz="3800"/>
            </a:lvl1pPr>
            <a:lvl2pPr marL="537073" indent="0">
              <a:buNone/>
              <a:defRPr sz="3400"/>
            </a:lvl2pPr>
            <a:lvl3pPr marL="1074145" indent="0">
              <a:buNone/>
              <a:defRPr sz="2700"/>
            </a:lvl3pPr>
            <a:lvl4pPr marL="1611218" indent="0">
              <a:buNone/>
              <a:defRPr sz="2300"/>
            </a:lvl4pPr>
            <a:lvl5pPr marL="2148291" indent="0">
              <a:buNone/>
              <a:defRPr sz="2300"/>
            </a:lvl5pPr>
            <a:lvl6pPr marL="2685363" indent="0">
              <a:buNone/>
              <a:defRPr sz="2300"/>
            </a:lvl6pPr>
            <a:lvl7pPr marL="3222435" indent="0">
              <a:buNone/>
              <a:defRPr sz="2300"/>
            </a:lvl7pPr>
            <a:lvl8pPr marL="3759508" indent="0">
              <a:buNone/>
              <a:defRPr sz="2300"/>
            </a:lvl8pPr>
            <a:lvl9pPr marL="4296581" indent="0">
              <a:buNone/>
              <a:defRPr sz="23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52303" y="5917741"/>
            <a:ext cx="6588443" cy="887397"/>
          </a:xfrm>
        </p:spPr>
        <p:txBody>
          <a:bodyPr/>
          <a:lstStyle>
            <a:lvl1pPr marL="0" indent="0">
              <a:buNone/>
              <a:defRPr sz="1600"/>
            </a:lvl1pPr>
            <a:lvl2pPr marL="537073" indent="0">
              <a:buNone/>
              <a:defRPr sz="1400"/>
            </a:lvl2pPr>
            <a:lvl3pPr marL="1074145" indent="0">
              <a:buNone/>
              <a:defRPr sz="1200"/>
            </a:lvl3pPr>
            <a:lvl4pPr marL="1611218" indent="0">
              <a:buNone/>
              <a:defRPr sz="1100"/>
            </a:lvl4pPr>
            <a:lvl5pPr marL="2148291" indent="0">
              <a:buNone/>
              <a:defRPr sz="1100"/>
            </a:lvl5pPr>
            <a:lvl6pPr marL="2685363" indent="0">
              <a:buNone/>
              <a:defRPr sz="1100"/>
            </a:lvl6pPr>
            <a:lvl7pPr marL="3222435" indent="0">
              <a:buNone/>
              <a:defRPr sz="1100"/>
            </a:lvl7pPr>
            <a:lvl8pPr marL="3759508" indent="0">
              <a:buNone/>
              <a:defRPr sz="1100"/>
            </a:lvl8pPr>
            <a:lvl9pPr marL="4296581" indent="0">
              <a:buNone/>
              <a:defRPr sz="11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07504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549040" y="302802"/>
            <a:ext cx="9882664" cy="1260210"/>
          </a:xfrm>
          <a:prstGeom prst="rect">
            <a:avLst/>
          </a:prstGeom>
        </p:spPr>
        <p:txBody>
          <a:bodyPr vert="horz" lIns="107415" tIns="53707" rIns="107415" bIns="53707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9040" y="1764298"/>
            <a:ext cx="9882664" cy="4990084"/>
          </a:xfrm>
          <a:prstGeom prst="rect">
            <a:avLst/>
          </a:prstGeom>
        </p:spPr>
        <p:txBody>
          <a:bodyPr vert="horz" lIns="107415" tIns="53707" rIns="107415" bIns="53707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549037" y="7008172"/>
            <a:ext cx="2562172" cy="402567"/>
          </a:xfrm>
          <a:prstGeom prst="rect">
            <a:avLst/>
          </a:prstGeom>
        </p:spPr>
        <p:txBody>
          <a:bodyPr vert="horz" lIns="107415" tIns="53707" rIns="107415" bIns="5370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7666-B437-4C0E-BFD3-B27AD5309A5B}" type="datetimeFigureOut">
              <a:rPr lang="pt-PT" smtClean="0"/>
              <a:pPr/>
              <a:t>10-04-2016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751753" y="7008172"/>
            <a:ext cx="3477234" cy="402567"/>
          </a:xfrm>
          <a:prstGeom prst="rect">
            <a:avLst/>
          </a:prstGeom>
        </p:spPr>
        <p:txBody>
          <a:bodyPr vert="horz" lIns="107415" tIns="53707" rIns="107415" bIns="5370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7869530" y="7008172"/>
            <a:ext cx="2562172" cy="402567"/>
          </a:xfrm>
          <a:prstGeom prst="rect">
            <a:avLst/>
          </a:prstGeom>
        </p:spPr>
        <p:txBody>
          <a:bodyPr vert="horz" lIns="107415" tIns="53707" rIns="107415" bIns="5370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7543-EC55-427C-B8B1-80D1D707FB82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0407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4145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805" indent="-402805" algn="l" defTabSz="1074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2743" indent="-335670" algn="l" defTabSz="1074145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42682" indent="-268536" algn="l" defTabSz="1074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79754" indent="-268536" algn="l" defTabSz="10741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6827" indent="-268536" algn="l" defTabSz="1074145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3900" indent="-268536" algn="l" defTabSz="1074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90973" indent="-268536" algn="l" defTabSz="1074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8045" indent="-268536" algn="l" defTabSz="1074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65118" indent="-268536" algn="l" defTabSz="1074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0741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7073" algn="l" defTabSz="10741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145" algn="l" defTabSz="10741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11218" algn="l" defTabSz="10741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8291" algn="l" defTabSz="10741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5363" algn="l" defTabSz="10741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22435" algn="l" defTabSz="10741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9508" algn="l" defTabSz="10741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6581" algn="l" defTabSz="107414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spect="1" noChangeArrowheads="1"/>
          </p:cNvSpPr>
          <p:nvPr/>
        </p:nvSpPr>
        <p:spPr bwMode="auto">
          <a:xfrm rot="16200000">
            <a:off x="8669965" y="-1194439"/>
            <a:ext cx="1067133" cy="35544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</p:spPr>
        <p:txBody>
          <a:bodyPr vert="eaVert" wrap="none" lIns="42965" tIns="42965" rIns="42965" bIns="42965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altLang="pt-PT" sz="3600" b="1" dirty="0" smtClean="0">
                <a:solidFill>
                  <a:srgbClr val="3333CC"/>
                </a:solidFill>
                <a:latin typeface="Berlin Sans FB" panose="020E0602020502020306" pitchFamily="34" charset="0"/>
                <a:cs typeface="Arial" pitchFamily="34" charset="0"/>
              </a:rPr>
              <a:t>Programa</a:t>
            </a:r>
            <a:endParaRPr lang="pt-PT" altLang="pt-PT" sz="3600" dirty="0">
              <a:latin typeface="Berlin Sans FB" panose="020E0602020502020306" pitchFamily="34" charset="0"/>
              <a:cs typeface="Arial" pitchFamily="34" charset="0"/>
            </a:endParaRPr>
          </a:p>
        </p:txBody>
      </p:sp>
      <p:sp>
        <p:nvSpPr>
          <p:cNvPr id="15" name="CaixaDeTexto 15"/>
          <p:cNvSpPr txBox="1">
            <a:spLocks noChangeArrowheads="1"/>
          </p:cNvSpPr>
          <p:nvPr/>
        </p:nvSpPr>
        <p:spPr bwMode="auto">
          <a:xfrm>
            <a:off x="42627" y="49202"/>
            <a:ext cx="7247942" cy="816979"/>
          </a:xfrm>
          <a:prstGeom prst="rect">
            <a:avLst/>
          </a:prstGeom>
          <a:solidFill>
            <a:srgbClr val="33CCFF"/>
          </a:solidFill>
          <a:ln>
            <a:noFill/>
          </a:ln>
          <a:extLst/>
        </p:spPr>
        <p:txBody>
          <a:bodyPr wrap="square" lIns="108036" tIns="54019" rIns="108036" bIns="540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176"/>
              </a:lnSpc>
              <a:spcBef>
                <a:spcPct val="50000"/>
              </a:spcBef>
              <a:defRPr/>
            </a:pPr>
            <a:r>
              <a:rPr lang="pt-PT" sz="1300" b="1" dirty="0" smtClean="0">
                <a:solidFill>
                  <a:srgbClr val="990000"/>
                </a:solidFill>
                <a:latin typeface="Forte" panose="03060902040502070203" pitchFamily="66" charset="0"/>
                <a:cs typeface="Cordia New" panose="020B0304020202020204" pitchFamily="34" charset="-34"/>
              </a:rPr>
              <a:t>                                      </a:t>
            </a:r>
            <a:endParaRPr lang="pt-PT" sz="1600" b="1" i="1" kern="1000" dirty="0" smtClean="0">
              <a:solidFill>
                <a:srgbClr val="000000"/>
              </a:solidFill>
              <a:latin typeface="Monotype Corsiva" panose="03010101010201010101" pitchFamily="66" charset="0"/>
              <a:cs typeface="Cordia New" panose="020B0304020202020204" pitchFamily="34" charset="-34"/>
            </a:endParaRPr>
          </a:p>
          <a:p>
            <a:pPr algn="ctr" eaLnBrk="1" hangingPunct="1">
              <a:defRPr/>
            </a:pPr>
            <a:r>
              <a:rPr lang="pt-PT" sz="1200" b="1" dirty="0" smtClean="0">
                <a:solidFill>
                  <a:srgbClr val="990000"/>
                </a:solidFill>
                <a:latin typeface="Georgia" pitchFamily="18" charset="0"/>
              </a:rPr>
              <a:t>14 e 15 de </a:t>
            </a:r>
            <a:r>
              <a:rPr lang="pt-PT" sz="1200" b="1" dirty="0" err="1" smtClean="0">
                <a:solidFill>
                  <a:srgbClr val="990000"/>
                </a:solidFill>
                <a:latin typeface="Georgia" pitchFamily="18" charset="0"/>
              </a:rPr>
              <a:t>abril</a:t>
            </a:r>
            <a:r>
              <a:rPr lang="pt-PT" sz="1200" b="1" dirty="0" smtClean="0">
                <a:solidFill>
                  <a:srgbClr val="990000"/>
                </a:solidFill>
                <a:latin typeface="Georgia" pitchFamily="18" charset="0"/>
              </a:rPr>
              <a:t>  </a:t>
            </a:r>
            <a:r>
              <a:rPr lang="pt-PT" sz="1200" b="1" dirty="0" smtClean="0">
                <a:solidFill>
                  <a:schemeClr val="bg1"/>
                </a:solidFill>
                <a:latin typeface="Georgia" pitchFamily="18" charset="0"/>
              </a:rPr>
              <a:t>(Dia 14 das 14.00 às 18.00 – </a:t>
            </a:r>
          </a:p>
          <a:p>
            <a:pPr algn="ctr" eaLnBrk="1" hangingPunct="1">
              <a:defRPr/>
            </a:pPr>
            <a:r>
              <a:rPr lang="pt-PT" sz="1200" b="1" dirty="0" smtClean="0">
                <a:solidFill>
                  <a:schemeClr val="bg1"/>
                </a:solidFill>
                <a:latin typeface="Georgia" pitchFamily="18" charset="0"/>
              </a:rPr>
              <a:t>Dia  15 das 10.00 às 12.30 e das 14.30 às 18.00)              </a:t>
            </a:r>
          </a:p>
          <a:p>
            <a:pPr algn="ctr" eaLnBrk="1" hangingPunct="1">
              <a:defRPr/>
            </a:pPr>
            <a:endParaRPr lang="pt-PT" sz="1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graphicFrame>
        <p:nvGraphicFramePr>
          <p:cNvPr id="16" name="Group 134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976323782"/>
              </p:ext>
            </p:extLst>
          </p:nvPr>
        </p:nvGraphicFramePr>
        <p:xfrm>
          <a:off x="42627" y="1183031"/>
          <a:ext cx="3501826" cy="6261338"/>
        </p:xfrm>
        <a:graphic>
          <a:graphicData uri="http://schemas.openxmlformats.org/drawingml/2006/table">
            <a:tbl>
              <a:tblPr/>
              <a:tblGrid>
                <a:gridCol w="2530608"/>
                <a:gridCol w="971218"/>
              </a:tblGrid>
              <a:tr h="5444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EXPOSIÇÕES PERMANENTES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BLOCO  “A”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599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Exposição de trabalhos realizados no âmbito de atividades da BE/CRE</a:t>
                      </a: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Biblioteca</a:t>
                      </a: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“Projeto </a:t>
                      </a:r>
                      <a:r>
                        <a:rPr kumimoji="0" lang="pt-PT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Eco-escolas</a:t>
                      </a:r>
                      <a:r>
                        <a:rPr kumimoji="0" lang="pt-P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” Maquetes dos 9º A e B da Disciplina de EV – Professora Paula Martins</a:t>
                      </a: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Átrio  1º Piso</a:t>
                      </a: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Exposição de trabalhos – Professora Ana Rita Nápoles</a:t>
                      </a: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Escadaria</a:t>
                      </a: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Mostra de trabalhos do C Vocacional (6ºE)</a:t>
                      </a: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Átrio  2º Piso</a:t>
                      </a: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BLOCO  “B”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569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Venda de Doces efetuados pelos alunos -  Professora Leonor Agulhas e Paula Mestre</a:t>
                      </a: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1</a:t>
                      </a: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9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Exposição e Oficina de Origami – Professora Paula Mestre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Exposição e Venda de Trabalhos – Professora Fátima</a:t>
                      </a:r>
                      <a:r>
                        <a:rPr lang="pt-PT" sz="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Alves</a:t>
                      </a:r>
                      <a:endParaRPr lang="pt-PT" sz="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6</a:t>
                      </a: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9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“A EBSSA com as TIC – uma escola solidária e inclusiva – Professoras Felícia Marques e Paula Domingues</a:t>
                      </a: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7</a:t>
                      </a: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9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Exposição de Maquetes de Aldeias Neolíticas – Professora Ana Alexandre</a:t>
                      </a: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11</a:t>
                      </a: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9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Exposição de Maquetes Sobre a Expansão  (século XV) – Professora  Luísa Ferreira</a:t>
                      </a: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2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Exposição de trabalhos de Geografia – Atividades de carater geográfico (jogos lúdicos) – Professores do Grupo 420 </a:t>
                      </a: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14</a:t>
                      </a:r>
                    </a:p>
                  </a:txBody>
                  <a:tcPr marL="128426" marR="128426" marT="56078" marB="560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BLOCO  “C”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26" marR="128426" marT="56078" marB="5607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06945" marR="106945" marT="50886" marB="508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8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Laboratório de Ciências – Professores do Grupo 520</a:t>
                      </a:r>
                    </a:p>
                  </a:txBody>
                  <a:tcPr marL="128402" marR="128402" marT="56072" marB="5607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1</a:t>
                      </a:r>
                    </a:p>
                  </a:txBody>
                  <a:tcPr marL="128402" marR="128402" marT="56072" marB="5607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94">
                <a:tc>
                  <a:txBody>
                    <a:bodyPr/>
                    <a:lstStyle/>
                    <a:p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Mistura de Sabores – Professora  Ana Lima, Adelaide Correia, Adelaide Pinto e Ana Rita Correia</a:t>
                      </a:r>
                    </a:p>
                  </a:txBody>
                  <a:tcPr marL="128402" marR="128402" marT="56072" marB="5607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4</a:t>
                      </a:r>
                    </a:p>
                  </a:txBody>
                  <a:tcPr marL="128402" marR="128402" marT="56072" marB="5607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Laboratório Aberto – Professores do Grupo 510</a:t>
                      </a:r>
                    </a:p>
                  </a:txBody>
                  <a:tcPr marL="128402" marR="128402" marT="56072" marB="5607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5</a:t>
                      </a:r>
                    </a:p>
                  </a:txBody>
                  <a:tcPr marL="128402" marR="128402" marT="56072" marB="5607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7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P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Projeção de atividades  realizadas no âmbito do </a:t>
                      </a:r>
                      <a:r>
                        <a:rPr kumimoji="0" lang="pt-PT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Projeto e  </a:t>
                      </a:r>
                      <a:r>
                        <a:rPr kumimoji="0" lang="pt-PT" sz="8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Twinning</a:t>
                      </a:r>
                      <a:r>
                        <a:rPr kumimoji="0" lang="pt-PT" sz="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,  </a:t>
                      </a:r>
                      <a:r>
                        <a:rPr kumimoji="0" lang="pt-PT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professora Mónica Pereira e</a:t>
                      </a:r>
                      <a:r>
                        <a:rPr kumimoji="0" lang="pt-PT" sz="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pt-PT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pt-PT" sz="8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xposição</a:t>
                      </a:r>
                      <a:r>
                        <a:rPr lang="pt-PT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 trabalhos dos alunos</a:t>
                      </a:r>
                      <a:r>
                        <a:rPr lang="pt-PT" sz="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pt-PT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das Escolas Básicas do 1º Ciclo e Jardins de Infância do Agrupamento - </a:t>
                      </a:r>
                      <a:r>
                        <a:rPr lang="pt-PT" sz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Professores e Educadores de Infância</a:t>
                      </a:r>
                      <a:endParaRPr lang="pt-PT" sz="8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402" marR="128402" marT="56072" marB="5607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Salas 7, 10 e 11</a:t>
                      </a:r>
                    </a:p>
                  </a:txBody>
                  <a:tcPr marL="128402" marR="128402" marT="56072" marB="5607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5038758"/>
              </p:ext>
            </p:extLst>
          </p:nvPr>
        </p:nvGraphicFramePr>
        <p:xfrm>
          <a:off x="3666598" y="903683"/>
          <a:ext cx="3539116" cy="2101844"/>
        </p:xfrm>
        <a:graphic>
          <a:graphicData uri="http://schemas.openxmlformats.org/drawingml/2006/table">
            <a:tbl>
              <a:tblPr/>
              <a:tblGrid>
                <a:gridCol w="2560211"/>
                <a:gridCol w="978905"/>
              </a:tblGrid>
              <a:tr h="27277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BLOCO  “D” /  REFEITÓRIO</a:t>
                      </a:r>
                    </a:p>
                  </a:txBody>
                  <a:tcPr marL="128408" marR="128408" marT="56115" marB="5611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1926">
                <a:tc>
                  <a:txBody>
                    <a:bodyPr/>
                    <a:lstStyle/>
                    <a:p>
                      <a:r>
                        <a:rPr lang="pt-PT" sz="700" b="1" dirty="0" smtClean="0"/>
                        <a:t>Doce</a:t>
                      </a:r>
                      <a:r>
                        <a:rPr lang="pt-PT" sz="700" b="1" baseline="0" dirty="0" smtClean="0"/>
                        <a:t> Matemática (V</a:t>
                      </a:r>
                      <a:r>
                        <a:rPr lang="pt-PT" sz="700" b="0" baseline="0" dirty="0" smtClean="0"/>
                        <a:t>enda de doces matemática) – Professores do Grupo 500</a:t>
                      </a:r>
                      <a:endParaRPr lang="pt-PT" sz="700" b="0" dirty="0"/>
                    </a:p>
                  </a:txBody>
                  <a:tcPr marL="128408" marR="128408" marT="56115" marB="5611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3</a:t>
                      </a:r>
                    </a:p>
                  </a:txBody>
                  <a:tcPr marL="128408" marR="128408" marT="56115" marB="561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941">
                <a:tc>
                  <a:txBody>
                    <a:bodyPr/>
                    <a:lstStyle/>
                    <a:p>
                      <a:pPr marL="0" marR="0" lvl="0" indent="0" algn="l" defTabSz="10366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DiverMat</a:t>
                      </a:r>
                      <a:r>
                        <a:rPr kumimoji="0" lang="pt-PT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  (Jogos  Matemáticos) -  Dulce </a:t>
                      </a:r>
                      <a:r>
                        <a:rPr kumimoji="0" lang="pt-PT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Aldir</a:t>
                      </a:r>
                      <a:endParaRPr kumimoji="0" lang="pt-PT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8408" marR="128408" marT="56115" marB="5611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08" marR="128408" marT="56115" marB="561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687">
                <a:tc>
                  <a:txBody>
                    <a:bodyPr/>
                    <a:lstStyle/>
                    <a:p>
                      <a:pPr marL="0" marR="0" lvl="0" indent="0" algn="l" defTabSz="10366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Exposição de Trabalhos de Matemática dos alunos dos 6º, 7º e 8º anos – Professoras Flávia Soares, Lúcia Santos e Paula Anturas</a:t>
                      </a:r>
                    </a:p>
                  </a:txBody>
                  <a:tcPr marL="128408" marR="128408" marT="56115" marB="5611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5</a:t>
                      </a:r>
                    </a:p>
                  </a:txBody>
                  <a:tcPr marL="128408" marR="128408" marT="56115" marB="561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2ª</a:t>
                      </a:r>
                      <a:r>
                        <a:rPr lang="pt-PT" sz="7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Venda de Materiais da APM – Professores do Grupo 500</a:t>
                      </a:r>
                      <a:endParaRPr lang="pt-PT" sz="7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8408" marR="128408" marT="56115" marB="5611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08" marR="128408" marT="56115" marB="561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9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 Nossa Escola “EPIS” – Professores</a:t>
                      </a:r>
                      <a:r>
                        <a:rPr lang="pt-PT" sz="7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Nuno Palma, Cristina Raimundo e Manuela Marques</a:t>
                      </a:r>
                      <a:endParaRPr lang="pt-PT" sz="7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8408" marR="128408" marT="56115" marB="56115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Sala EPIS</a:t>
                      </a:r>
                    </a:p>
                  </a:txBody>
                  <a:tcPr marL="128408" marR="128408" marT="56115" marB="561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 Box 331"/>
          <p:cNvSpPr txBox="1">
            <a:spLocks noChangeArrowheads="1"/>
          </p:cNvSpPr>
          <p:nvPr/>
        </p:nvSpPr>
        <p:spPr bwMode="auto">
          <a:xfrm>
            <a:off x="3666598" y="3009079"/>
            <a:ext cx="3549293" cy="430616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lIns="121780" tIns="60891" rIns="121780" bIns="60891">
            <a:spAutoFit/>
          </a:bodyPr>
          <a:lstStyle/>
          <a:p>
            <a:pPr>
              <a:lnSpc>
                <a:spcPts val="1176"/>
              </a:lnSpc>
              <a:spcBef>
                <a:spcPct val="50000"/>
              </a:spcBef>
              <a:defRPr/>
            </a:pPr>
            <a:endParaRPr lang="pt-PT" sz="5700" b="1" kern="1000" dirty="0">
              <a:latin typeface="Arial Narrow" pitchFamily="34" charset="0"/>
            </a:endParaRPr>
          </a:p>
          <a:p>
            <a:pPr marL="42290" algn="ctr">
              <a:lnSpc>
                <a:spcPts val="1176"/>
              </a:lnSpc>
              <a:spcBef>
                <a:spcPts val="235"/>
              </a:spcBef>
              <a:defRPr/>
            </a:pPr>
            <a:r>
              <a:rPr lang="pt-PT" sz="1900" b="1" kern="1000" dirty="0" smtClean="0">
                <a:solidFill>
                  <a:srgbClr val="0077EE"/>
                </a:solidFill>
                <a:latin typeface="Arial Narrow" pitchFamily="34" charset="0"/>
              </a:rPr>
              <a:t>sexta </a:t>
            </a:r>
            <a:r>
              <a:rPr lang="pt-PT" sz="1900" b="1" kern="1000" dirty="0">
                <a:solidFill>
                  <a:srgbClr val="0077EE"/>
                </a:solidFill>
                <a:latin typeface="Arial Narrow" pitchFamily="34" charset="0"/>
              </a:rPr>
              <a:t>feira </a:t>
            </a:r>
            <a:r>
              <a:rPr lang="pt-PT" sz="1900" b="1" kern="1000" dirty="0" smtClean="0">
                <a:solidFill>
                  <a:srgbClr val="0077EE"/>
                </a:solidFill>
                <a:latin typeface="Arial Narrow" pitchFamily="34" charset="0"/>
              </a:rPr>
              <a:t>15 </a:t>
            </a:r>
            <a:r>
              <a:rPr lang="pt-PT" sz="1900" b="1" kern="1000" dirty="0">
                <a:solidFill>
                  <a:srgbClr val="0077EE"/>
                </a:solidFill>
                <a:latin typeface="Arial Narrow" pitchFamily="34" charset="0"/>
              </a:rPr>
              <a:t>de </a:t>
            </a:r>
            <a:r>
              <a:rPr lang="pt-PT" sz="1900" b="1" kern="1000" dirty="0" err="1" smtClean="0">
                <a:solidFill>
                  <a:srgbClr val="0077EE"/>
                </a:solidFill>
                <a:latin typeface="Arial Narrow" pitchFamily="34" charset="0"/>
              </a:rPr>
              <a:t>abril</a:t>
            </a:r>
            <a:endParaRPr lang="pt-PT" sz="800" b="1" kern="1000" dirty="0">
              <a:solidFill>
                <a:srgbClr val="0077EE"/>
              </a:solidFill>
              <a:latin typeface="Castellar" panose="020A0402060406010301" pitchFamily="18" charset="0"/>
            </a:endParaRPr>
          </a:p>
          <a:p>
            <a:pPr marL="84578">
              <a:lnSpc>
                <a:spcPts val="1176"/>
              </a:lnSpc>
              <a:spcBef>
                <a:spcPts val="705"/>
              </a:spcBef>
              <a:defRPr/>
            </a:pPr>
            <a:r>
              <a:rPr lang="pt-PT" sz="1300" b="1" kern="1000" dirty="0" smtClean="0">
                <a:latin typeface="Arial Narrow" pitchFamily="34" charset="0"/>
              </a:rPr>
              <a:t>10.00 </a:t>
            </a:r>
            <a:r>
              <a:rPr lang="pt-PT" sz="1300" b="1" kern="1000" dirty="0">
                <a:latin typeface="Arial Narrow" pitchFamily="34" charset="0"/>
              </a:rPr>
              <a:t>– </a:t>
            </a:r>
            <a:r>
              <a:rPr lang="pt-PT" sz="1300" b="1" kern="1000" dirty="0" smtClean="0">
                <a:latin typeface="Arial Narrow" pitchFamily="34" charset="0"/>
              </a:rPr>
              <a:t>Sala C6</a:t>
            </a:r>
            <a:endParaRPr lang="pt-PT" sz="1300" b="1" kern="1000" dirty="0">
              <a:solidFill>
                <a:srgbClr val="FF0000"/>
              </a:solidFill>
              <a:latin typeface="Arial Narrow" pitchFamily="34" charset="0"/>
            </a:endParaRPr>
          </a:p>
          <a:p>
            <a:pPr marL="84578">
              <a:lnSpc>
                <a:spcPts val="1176"/>
              </a:lnSpc>
              <a:spcBef>
                <a:spcPts val="705"/>
              </a:spcBef>
              <a:spcAft>
                <a:spcPts val="600"/>
              </a:spcAft>
              <a:defRPr/>
            </a:pPr>
            <a:r>
              <a:rPr lang="pt-PT" sz="1000" b="1" kern="1000" dirty="0" smtClean="0">
                <a:latin typeface="Arial Narrow" pitchFamily="34" charset="0"/>
              </a:rPr>
              <a:t>Divulgação de cursos por parte da Universidade Nova de Lisboa, Nova </a:t>
            </a:r>
            <a:r>
              <a:rPr lang="pt-PT" sz="1000" b="1" kern="1000" dirty="0" err="1" smtClean="0">
                <a:latin typeface="Arial Narrow" pitchFamily="34" charset="0"/>
              </a:rPr>
              <a:t>School</a:t>
            </a:r>
            <a:r>
              <a:rPr lang="pt-PT" sz="1000" b="1" kern="1000" dirty="0" smtClean="0">
                <a:latin typeface="Arial Narrow" pitchFamily="34" charset="0"/>
              </a:rPr>
              <a:t> </a:t>
            </a:r>
            <a:r>
              <a:rPr lang="pt-PT" sz="1000" b="1" kern="1000" dirty="0" err="1" smtClean="0">
                <a:latin typeface="Arial Narrow" pitchFamily="34" charset="0"/>
              </a:rPr>
              <a:t>of</a:t>
            </a:r>
            <a:r>
              <a:rPr lang="pt-PT" sz="1000" b="1" kern="1000" dirty="0" smtClean="0">
                <a:latin typeface="Arial Narrow" pitchFamily="34" charset="0"/>
              </a:rPr>
              <a:t> Business </a:t>
            </a:r>
            <a:r>
              <a:rPr lang="pt-PT" sz="1000" b="1" kern="1000" dirty="0" err="1" smtClean="0">
                <a:latin typeface="Arial Narrow" pitchFamily="34" charset="0"/>
              </a:rPr>
              <a:t>and</a:t>
            </a:r>
            <a:r>
              <a:rPr lang="pt-PT" sz="1000" b="1" kern="1000" dirty="0" smtClean="0">
                <a:latin typeface="Arial Narrow" pitchFamily="34" charset="0"/>
              </a:rPr>
              <a:t> </a:t>
            </a:r>
            <a:r>
              <a:rPr lang="pt-PT" sz="1000" b="1" kern="1000" dirty="0" err="1" smtClean="0">
                <a:latin typeface="Arial Narrow" pitchFamily="34" charset="0"/>
              </a:rPr>
              <a:t>Economics</a:t>
            </a:r>
            <a:r>
              <a:rPr lang="pt-PT" sz="1000" b="1" kern="1000" dirty="0" smtClean="0">
                <a:latin typeface="Arial Narrow" pitchFamily="34" charset="0"/>
              </a:rPr>
              <a:t>- dinamizado pelo GISP</a:t>
            </a:r>
            <a:endParaRPr lang="pt-PT" sz="1000" b="1" kern="1000" dirty="0" smtClean="0">
              <a:latin typeface="Arial Narrow" pitchFamily="34" charset="0"/>
            </a:endParaRPr>
          </a:p>
          <a:p>
            <a:pPr marL="84578">
              <a:lnSpc>
                <a:spcPts val="1176"/>
              </a:lnSpc>
              <a:spcBef>
                <a:spcPts val="705"/>
              </a:spcBef>
              <a:spcAft>
                <a:spcPts val="600"/>
              </a:spcAft>
              <a:defRPr/>
            </a:pPr>
            <a:r>
              <a:rPr lang="pt-PT" sz="1300" b="1" kern="1000" dirty="0" smtClean="0">
                <a:latin typeface="Arial Narrow" pitchFamily="34" charset="0"/>
              </a:rPr>
              <a:t>11.00 </a:t>
            </a:r>
            <a:r>
              <a:rPr lang="pt-PT" sz="1300" b="1" kern="1000" dirty="0">
                <a:latin typeface="Arial Narrow" pitchFamily="34" charset="0"/>
              </a:rPr>
              <a:t>– </a:t>
            </a:r>
            <a:r>
              <a:rPr lang="pt-PT" sz="1300" b="1" kern="1000" dirty="0" smtClean="0">
                <a:latin typeface="Arial Narrow" pitchFamily="34" charset="0"/>
              </a:rPr>
              <a:t>Miniginásio</a:t>
            </a:r>
          </a:p>
          <a:p>
            <a:pPr marL="84578">
              <a:lnSpc>
                <a:spcPts val="1176"/>
              </a:lnSpc>
              <a:spcBef>
                <a:spcPts val="705"/>
              </a:spcBef>
              <a:defRPr/>
            </a:pPr>
            <a:r>
              <a:rPr lang="pt-PT" sz="1300" b="1" kern="10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pt-PT" sz="1300" b="1" kern="1000" dirty="0" smtClean="0">
                <a:solidFill>
                  <a:srgbClr val="FF0000"/>
                </a:solidFill>
                <a:latin typeface="Arial Narrow" pitchFamily="34" charset="0"/>
              </a:rPr>
              <a:t>                   </a:t>
            </a:r>
            <a:r>
              <a:rPr lang="pt-PT" sz="1300" b="1" kern="1000" dirty="0" smtClean="0">
                <a:latin typeface="Arial Narrow" pitchFamily="34" charset="0"/>
              </a:rPr>
              <a:t>“9º Ano, que Futuro?”</a:t>
            </a:r>
            <a:endParaRPr lang="pt-PT" sz="1300" b="1" kern="1000" dirty="0">
              <a:solidFill>
                <a:srgbClr val="FF0000"/>
              </a:solidFill>
              <a:latin typeface="Arial Narrow" pitchFamily="34" charset="0"/>
            </a:endParaRPr>
          </a:p>
          <a:p>
            <a:pPr marL="84578">
              <a:lnSpc>
                <a:spcPts val="1176"/>
              </a:lnSpc>
              <a:spcBef>
                <a:spcPts val="705"/>
              </a:spcBef>
              <a:spcAft>
                <a:spcPts val="600"/>
              </a:spcAft>
              <a:defRPr/>
            </a:pPr>
            <a:r>
              <a:rPr lang="pt-PT" sz="1000" b="1" kern="1000" dirty="0" smtClean="0">
                <a:latin typeface="Arial Narrow" pitchFamily="34" charset="0"/>
              </a:rPr>
              <a:t>Encontro com alunos do 9º ano e Diretores de Turma para esclarecimentos de encaminhamento.</a:t>
            </a:r>
            <a:endParaRPr lang="pt-PT" sz="800" b="1" kern="10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lnSpc>
                <a:spcPts val="939"/>
              </a:lnSpc>
              <a:spcBef>
                <a:spcPct val="50000"/>
              </a:spcBef>
              <a:spcAft>
                <a:spcPts val="600"/>
              </a:spcAft>
              <a:defRPr/>
            </a:pPr>
            <a:r>
              <a:rPr lang="pt-PT" sz="1400" b="1" kern="1000" dirty="0" smtClean="0">
                <a:latin typeface="Arial Narrow" pitchFamily="34" charset="0"/>
              </a:rPr>
              <a:t>  </a:t>
            </a:r>
            <a:r>
              <a:rPr lang="pt-PT" sz="1200" b="1" kern="1000" dirty="0" smtClean="0">
                <a:latin typeface="Arial Narrow" pitchFamily="34" charset="0"/>
              </a:rPr>
              <a:t>14.30 </a:t>
            </a:r>
            <a:r>
              <a:rPr lang="pt-PT" sz="1200" b="1" kern="1000" dirty="0">
                <a:latin typeface="Arial Narrow" pitchFamily="34" charset="0"/>
              </a:rPr>
              <a:t>– </a:t>
            </a:r>
            <a:r>
              <a:rPr lang="pt-PT" sz="1200" b="1" kern="1000" dirty="0" smtClean="0">
                <a:latin typeface="Arial Narrow" pitchFamily="34" charset="0"/>
              </a:rPr>
              <a:t>Miniginásio  </a:t>
            </a: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1200" b="1" kern="1000" dirty="0">
                <a:latin typeface="Arial Narrow" pitchFamily="34" charset="0"/>
              </a:rPr>
              <a:t> </a:t>
            </a:r>
            <a:r>
              <a:rPr lang="pt-PT" sz="1200" b="1" kern="1000" dirty="0" smtClean="0">
                <a:latin typeface="Arial Narrow" pitchFamily="34" charset="0"/>
              </a:rPr>
              <a:t>                         Seminário “(in)segurança”</a:t>
            </a: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1000" b="1" kern="1000" dirty="0" smtClean="0">
                <a:latin typeface="Arial Narrow" pitchFamily="34" charset="0"/>
              </a:rPr>
              <a:t>Dinamizado pelo GISP  e  com a participação da DGRSP, EMAT </a:t>
            </a:r>
            <a:r>
              <a:rPr lang="pt-PT" sz="1000" b="1" kern="1000" dirty="0" smtClean="0">
                <a:latin typeface="Arial Narrow" pitchFamily="34" charset="0"/>
              </a:rPr>
              <a:t>Local, </a:t>
            </a:r>
            <a:r>
              <a:rPr lang="pt-PT" sz="1000" b="1" kern="1000" dirty="0" smtClean="0">
                <a:latin typeface="Arial Narrow" pitchFamily="34" charset="0"/>
              </a:rPr>
              <a:t>CPCJ Barreiro e GNR</a:t>
            </a:r>
            <a:endParaRPr lang="pt-PT" sz="1200" b="1" kern="1000" dirty="0" smtClean="0"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ct val="50000"/>
              </a:spcBef>
              <a:spcAft>
                <a:spcPts val="600"/>
              </a:spcAft>
              <a:defRPr/>
            </a:pPr>
            <a:r>
              <a:rPr lang="pt-PT" sz="1200" b="1" kern="1000" dirty="0">
                <a:latin typeface="Arial Narrow" pitchFamily="34" charset="0"/>
              </a:rPr>
              <a:t> </a:t>
            </a:r>
            <a:r>
              <a:rPr lang="pt-PT" sz="1200" b="1" kern="1000" dirty="0" smtClean="0">
                <a:latin typeface="Arial Narrow" pitchFamily="34" charset="0"/>
              </a:rPr>
              <a:t>  </a:t>
            </a:r>
            <a:r>
              <a:rPr lang="pt-PT" sz="1300" b="1" kern="1000" dirty="0" smtClean="0">
                <a:latin typeface="Arial Narrow" pitchFamily="34" charset="0"/>
              </a:rPr>
              <a:t>15.00 – Encontros “Dança”</a:t>
            </a:r>
          </a:p>
          <a:p>
            <a:pPr marL="85725" indent="-85725">
              <a:spcBef>
                <a:spcPct val="50000"/>
              </a:spcBef>
              <a:defRPr/>
            </a:pPr>
            <a:r>
              <a:rPr lang="pt-PT" sz="1000" b="1" kern="1000" dirty="0" smtClean="0">
                <a:latin typeface="Arial Narrow" pitchFamily="34" charset="0"/>
              </a:rPr>
              <a:t>   Dois grupos de dança e um DJ – organização da Associação de Estudantes</a:t>
            </a:r>
          </a:p>
          <a:p>
            <a:pPr marL="85725">
              <a:spcBef>
                <a:spcPct val="50000"/>
              </a:spcBef>
              <a:defRPr/>
            </a:pPr>
            <a:r>
              <a:rPr lang="pt-PT" sz="1300" b="1" kern="1000" dirty="0" smtClean="0">
                <a:latin typeface="Arial Narrow" pitchFamily="34" charset="0"/>
              </a:rPr>
              <a:t> 20.00 –” Experiência de Sabores”</a:t>
            </a:r>
          </a:p>
          <a:p>
            <a:pPr marL="85725">
              <a:spcBef>
                <a:spcPct val="50000"/>
              </a:spcBef>
              <a:defRPr/>
            </a:pPr>
            <a:r>
              <a:rPr lang="pt-PT" sz="1300" b="1" kern="1000" dirty="0" smtClean="0">
                <a:latin typeface="Arial Narrow" pitchFamily="34" charset="0"/>
              </a:rPr>
              <a:t>                         </a:t>
            </a:r>
            <a:r>
              <a:rPr lang="pt-PT" sz="1100" b="1" kern="1000" dirty="0" smtClean="0">
                <a:latin typeface="Arial Narrow" pitchFamily="34" charset="0"/>
              </a:rPr>
              <a:t>(Jantar Solidário)</a:t>
            </a:r>
          </a:p>
        </p:txBody>
      </p:sp>
      <p:sp>
        <p:nvSpPr>
          <p:cNvPr id="4" name="Caixa de texto 1"/>
          <p:cNvSpPr txBox="1">
            <a:spLocks noChangeArrowheads="1"/>
          </p:cNvSpPr>
          <p:nvPr/>
        </p:nvSpPr>
        <p:spPr bwMode="auto">
          <a:xfrm>
            <a:off x="7398246" y="966442"/>
            <a:ext cx="3556000" cy="66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M O S T R 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E               Ç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 L               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H               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O               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  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  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  A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grupamento de Escolas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PT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altLang="pt-PT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        de Santo António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altLang="pt-PT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 </a:t>
            </a:r>
            <a:endParaRPr kumimoji="0" lang="pt-PT" altLang="pt-PT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r>
              <a:rPr lang="pt-PT" sz="4800" b="1" dirty="0"/>
              <a:t>  			</a:t>
            </a:r>
            <a:r>
              <a:rPr lang="pt-PT" sz="4800" b="1" dirty="0" smtClean="0"/>
              <a:t>          </a:t>
            </a:r>
            <a:r>
              <a:rPr lang="pt-PT" sz="4800" b="1" dirty="0"/>
              <a:t>				  </a:t>
            </a:r>
            <a:endParaRPr lang="pt-PT" sz="4800" dirty="0"/>
          </a:p>
          <a:p>
            <a:r>
              <a:rPr lang="pt-PT" sz="4800" b="1" dirty="0" smtClean="0"/>
              <a:t>      </a:t>
            </a:r>
            <a:endParaRPr lang="pt-PT" sz="4800" dirty="0"/>
          </a:p>
          <a:p>
            <a:r>
              <a:rPr lang="pt-PT" sz="4800" b="1" dirty="0"/>
              <a:t>  </a:t>
            </a:r>
            <a:endParaRPr lang="pt-PT" sz="4800" dirty="0"/>
          </a:p>
          <a:p>
            <a:r>
              <a:rPr lang="pt-PT" sz="4800" b="1" dirty="0"/>
              <a:t>    </a:t>
            </a:r>
            <a:endParaRPr lang="pt-PT" sz="4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erlin Sans FB Dem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 Demi" pitchFamily="34" charset="0"/>
                <a:cs typeface="Arial" pitchFamily="34" charset="0"/>
              </a:rPr>
              <a:t>     </a:t>
            </a:r>
            <a:endParaRPr kumimoji="0" lang="pt-PT" alt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4664" y="1614742"/>
            <a:ext cx="2160241" cy="490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745685" y="5724847"/>
            <a:ext cx="3554414" cy="79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0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Arial" pitchFamily="34" charset="0"/>
                <a:cs typeface="Arial" pitchFamily="34" charset="0"/>
              </a:rPr>
              <a:t>Mostra de </a:t>
            </a:r>
            <a:r>
              <a:rPr kumimoji="0" lang="pt-PT" altLang="pt-PT" sz="2000" b="1" i="0" u="none" strike="noStrike" cap="none" normalizeH="0" baseline="0" dirty="0" err="1" smtClean="0">
                <a:ln>
                  <a:noFill/>
                </a:ln>
                <a:solidFill>
                  <a:srgbClr val="33CCFF"/>
                </a:solidFill>
                <a:effectLst/>
                <a:latin typeface="Arial" pitchFamily="34" charset="0"/>
                <a:cs typeface="Arial" pitchFamily="34" charset="0"/>
              </a:rPr>
              <a:t>Atividades</a:t>
            </a:r>
            <a:r>
              <a:rPr kumimoji="0" lang="pt-PT" altLang="pt-PT" sz="20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0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Arial" pitchFamily="34" charset="0"/>
                <a:cs typeface="Arial" pitchFamily="34" charset="0"/>
              </a:rPr>
              <a:t> 14 e 15 de </a:t>
            </a:r>
            <a:r>
              <a:rPr kumimoji="0" lang="pt-PT" altLang="pt-PT" sz="2000" b="1" i="0" u="none" strike="noStrike" cap="none" normalizeH="0" baseline="0" dirty="0" err="1" smtClean="0">
                <a:ln>
                  <a:noFill/>
                </a:ln>
                <a:solidFill>
                  <a:srgbClr val="33CCFF"/>
                </a:solidFill>
                <a:effectLst/>
                <a:latin typeface="Arial" pitchFamily="34" charset="0"/>
                <a:cs typeface="Arial" pitchFamily="34" charset="0"/>
              </a:rPr>
              <a:t>abril</a:t>
            </a:r>
            <a:r>
              <a:rPr kumimoji="0" lang="pt-PT" altLang="pt-PT" sz="20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Arial" pitchFamily="34" charset="0"/>
                <a:cs typeface="Arial" pitchFamily="34" charset="0"/>
              </a:rPr>
              <a:t> 2016 </a:t>
            </a:r>
            <a:endParaRPr kumimoji="0" lang="pt-PT" altLang="pt-PT" sz="2000" b="0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1" y="36215"/>
            <a:ext cx="407182" cy="106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4263" y="49201"/>
            <a:ext cx="326306" cy="816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05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55"/>
          <p:cNvSpPr>
            <a:spLocks noChangeArrowheads="1"/>
          </p:cNvSpPr>
          <p:nvPr/>
        </p:nvSpPr>
        <p:spPr bwMode="auto">
          <a:xfrm>
            <a:off x="3674458" y="106652"/>
            <a:ext cx="3539577" cy="1323300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txBody>
          <a:bodyPr wrap="square" lIns="121780" tIns="60891" rIns="121780" bIns="6089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pt-PT" altLang="pt-PT" sz="1600" b="1" dirty="0">
                <a:solidFill>
                  <a:srgbClr val="990000"/>
                </a:solidFill>
                <a:latin typeface="Georgia" pitchFamily="18" charset="0"/>
              </a:rPr>
              <a:t> </a:t>
            </a:r>
            <a:r>
              <a:rPr lang="pt-PT" altLang="pt-PT" sz="1600" b="1" dirty="0" smtClean="0">
                <a:solidFill>
                  <a:srgbClr val="990000"/>
                </a:solidFill>
                <a:latin typeface="Georgia" pitchFamily="18" charset="0"/>
              </a:rPr>
              <a:t> quinta </a:t>
            </a:r>
            <a:r>
              <a:rPr lang="pt-PT" altLang="pt-PT" sz="1600" b="1" dirty="0">
                <a:solidFill>
                  <a:srgbClr val="990000"/>
                </a:solidFill>
                <a:latin typeface="Georgia" pitchFamily="18" charset="0"/>
              </a:rPr>
              <a:t>feira </a:t>
            </a:r>
            <a:r>
              <a:rPr lang="pt-PT" altLang="pt-PT" sz="1600" b="1" dirty="0" smtClean="0">
                <a:solidFill>
                  <a:srgbClr val="990000"/>
                </a:solidFill>
                <a:latin typeface="Georgia" pitchFamily="18" charset="0"/>
              </a:rPr>
              <a:t>14 de </a:t>
            </a:r>
            <a:r>
              <a:rPr lang="pt-PT" altLang="pt-PT" sz="1600" b="1" dirty="0" err="1" smtClean="0">
                <a:solidFill>
                  <a:srgbClr val="990000"/>
                </a:solidFill>
                <a:latin typeface="Georgia" pitchFamily="18" charset="0"/>
              </a:rPr>
              <a:t>abril</a:t>
            </a:r>
            <a:endParaRPr lang="pt-PT" altLang="pt-PT" sz="1600" b="1" dirty="0" smtClean="0">
              <a:solidFill>
                <a:srgbClr val="990000"/>
              </a:solidFill>
              <a:latin typeface="Georgia" pitchFamily="18" charset="0"/>
            </a:endParaRPr>
          </a:p>
          <a:p>
            <a:pPr algn="ctr" eaLnBrk="1" hangingPunct="1"/>
            <a:endParaRPr lang="pt-PT" altLang="pt-PT" sz="1600" b="1" dirty="0">
              <a:solidFill>
                <a:srgbClr val="990000"/>
              </a:solidFill>
              <a:latin typeface="Georgia" pitchFamily="18" charset="0"/>
            </a:endParaRPr>
          </a:p>
          <a:p>
            <a:pPr lvl="0" eaLnBrk="1" hangingPunct="1">
              <a:lnSpc>
                <a:spcPts val="1176"/>
              </a:lnSpc>
              <a:spcBef>
                <a:spcPct val="50000"/>
              </a:spcBef>
              <a:defRPr/>
            </a:pPr>
            <a:r>
              <a:rPr lang="pt-PT" sz="1000" b="1" i="1" kern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                 </a:t>
            </a:r>
            <a:r>
              <a:rPr lang="pt-PT" sz="1000" b="1" i="1" kern="1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                 </a:t>
            </a:r>
            <a:r>
              <a:rPr lang="pt-PT" sz="1000" b="1" i="1" kern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Mostra</a:t>
            </a:r>
          </a:p>
          <a:p>
            <a:pPr lvl="0" eaLnBrk="1" hangingPunct="1">
              <a:lnSpc>
                <a:spcPts val="1176"/>
              </a:lnSpc>
              <a:spcBef>
                <a:spcPct val="50000"/>
              </a:spcBef>
              <a:defRPr/>
            </a:pPr>
            <a:r>
              <a:rPr lang="pt-PT" sz="1000" b="1" i="1" kern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Melhoria               Ações </a:t>
            </a:r>
            <a:r>
              <a:rPr lang="pt-PT" sz="1000" b="1" i="1" kern="1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endParaRPr lang="pt-PT" altLang="pt-PT" sz="1600" b="1" dirty="0">
              <a:solidFill>
                <a:srgbClr val="990000"/>
              </a:solidFill>
              <a:latin typeface="Georgia" pitchFamily="18" charset="0"/>
            </a:endParaRPr>
          </a:p>
          <a:p>
            <a:pPr algn="ctr" eaLnBrk="1" hangingPunct="1"/>
            <a:endParaRPr lang="pt-PT" altLang="pt-PT" sz="1600" b="1" dirty="0">
              <a:solidFill>
                <a:srgbClr val="990000"/>
              </a:solidFill>
              <a:latin typeface="Georgia" pitchFamily="18" charset="0"/>
            </a:endParaRPr>
          </a:p>
        </p:txBody>
      </p:sp>
      <p:sp>
        <p:nvSpPr>
          <p:cNvPr id="6" name="Rectangle 710"/>
          <p:cNvSpPr>
            <a:spLocks noChangeArrowheads="1"/>
          </p:cNvSpPr>
          <p:nvPr/>
        </p:nvSpPr>
        <p:spPr bwMode="auto">
          <a:xfrm>
            <a:off x="7398538" y="38459"/>
            <a:ext cx="3539577" cy="1507966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txBody>
          <a:bodyPr wrap="square" lIns="121780" tIns="60891" rIns="121780" bIns="6089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pt-PT" altLang="pt-PT" sz="1600" b="1" dirty="0" smtClean="0">
              <a:solidFill>
                <a:srgbClr val="990000"/>
              </a:solidFill>
              <a:latin typeface="Georgia" pitchFamily="18" charset="0"/>
            </a:endParaRPr>
          </a:p>
          <a:p>
            <a:pPr algn="ctr" eaLnBrk="1" hangingPunct="1"/>
            <a:r>
              <a:rPr lang="pt-PT" altLang="pt-PT" sz="1600" b="1" dirty="0" smtClean="0">
                <a:solidFill>
                  <a:srgbClr val="990000"/>
                </a:solidFill>
                <a:latin typeface="Georgia" pitchFamily="18" charset="0"/>
              </a:rPr>
              <a:t>     sexta </a:t>
            </a:r>
            <a:r>
              <a:rPr lang="pt-PT" altLang="pt-PT" sz="1600" b="1" dirty="0">
                <a:solidFill>
                  <a:srgbClr val="990000"/>
                </a:solidFill>
                <a:latin typeface="Georgia" pitchFamily="18" charset="0"/>
              </a:rPr>
              <a:t>feira </a:t>
            </a:r>
            <a:r>
              <a:rPr lang="pt-PT" altLang="pt-PT" sz="1600" b="1" dirty="0" smtClean="0">
                <a:solidFill>
                  <a:srgbClr val="990000"/>
                </a:solidFill>
                <a:latin typeface="Georgia" pitchFamily="18" charset="0"/>
              </a:rPr>
              <a:t>15 </a:t>
            </a:r>
            <a:r>
              <a:rPr lang="pt-PT" altLang="pt-PT" sz="1600" b="1" dirty="0">
                <a:solidFill>
                  <a:srgbClr val="990000"/>
                </a:solidFill>
                <a:latin typeface="Georgia" pitchFamily="18" charset="0"/>
              </a:rPr>
              <a:t>de </a:t>
            </a:r>
            <a:r>
              <a:rPr lang="pt-PT" altLang="pt-PT" sz="1600" b="1" dirty="0" err="1" smtClean="0">
                <a:solidFill>
                  <a:srgbClr val="990000"/>
                </a:solidFill>
                <a:latin typeface="Georgia" pitchFamily="18" charset="0"/>
              </a:rPr>
              <a:t>abril</a:t>
            </a:r>
            <a:r>
              <a:rPr lang="pt-PT" altLang="pt-PT" sz="1600" b="1" dirty="0" smtClean="0">
                <a:solidFill>
                  <a:srgbClr val="990000"/>
                </a:solidFill>
                <a:latin typeface="Georgia" pitchFamily="18" charset="0"/>
              </a:rPr>
              <a:t> </a:t>
            </a:r>
          </a:p>
          <a:p>
            <a:pPr algn="ctr" eaLnBrk="1" hangingPunct="1"/>
            <a:endParaRPr lang="pt-PT" altLang="pt-PT" sz="1600" b="1" dirty="0" smtClean="0">
              <a:solidFill>
                <a:srgbClr val="990000"/>
              </a:solidFill>
              <a:latin typeface="Georgia" pitchFamily="18" charset="0"/>
            </a:endParaRPr>
          </a:p>
          <a:p>
            <a:pPr lvl="0" eaLnBrk="1" hangingPunct="1">
              <a:lnSpc>
                <a:spcPts val="1176"/>
              </a:lnSpc>
              <a:spcBef>
                <a:spcPct val="50000"/>
              </a:spcBef>
              <a:defRPr/>
            </a:pPr>
            <a:r>
              <a:rPr lang="pt-PT" sz="1000" b="1" i="1" kern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                  </a:t>
            </a:r>
            <a:r>
              <a:rPr lang="pt-PT" sz="1000" b="1" i="1" kern="1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                Mostra</a:t>
            </a:r>
            <a:endParaRPr lang="pt-PT" sz="1000" b="1" i="1" kern="1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1" hangingPunct="1">
              <a:lnSpc>
                <a:spcPts val="1176"/>
              </a:lnSpc>
              <a:spcBef>
                <a:spcPct val="50000"/>
              </a:spcBef>
              <a:defRPr/>
            </a:pPr>
            <a:r>
              <a:rPr lang="pt-PT" sz="1000" b="1" i="1" kern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Melhoria               Ações “</a:t>
            </a:r>
          </a:p>
          <a:p>
            <a:pPr algn="ctr" eaLnBrk="1" hangingPunct="1"/>
            <a:endParaRPr lang="pt-PT" altLang="pt-PT" sz="800" b="1" dirty="0">
              <a:solidFill>
                <a:srgbClr val="990000"/>
              </a:solidFill>
              <a:latin typeface="Georgia" pitchFamily="18" charset="0"/>
            </a:endParaRPr>
          </a:p>
          <a:p>
            <a:pPr algn="ctr" eaLnBrk="1" hangingPunct="1"/>
            <a:endParaRPr lang="pt-PT" altLang="pt-PT" sz="400" b="1" dirty="0">
              <a:solidFill>
                <a:srgbClr val="990000"/>
              </a:solidFill>
              <a:latin typeface="Georgia" pitchFamily="18" charset="0"/>
            </a:endParaRPr>
          </a:p>
        </p:txBody>
      </p:sp>
      <p:sp>
        <p:nvSpPr>
          <p:cNvPr id="7" name="Text Box 331"/>
          <p:cNvSpPr txBox="1">
            <a:spLocks noChangeArrowheads="1"/>
          </p:cNvSpPr>
          <p:nvPr/>
        </p:nvSpPr>
        <p:spPr bwMode="auto">
          <a:xfrm>
            <a:off x="89769" y="108223"/>
            <a:ext cx="3436157" cy="741471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lIns="121780" tIns="60891" rIns="121780" bIns="60891">
            <a:spAutoFit/>
          </a:bodyPr>
          <a:lstStyle/>
          <a:p>
            <a:pPr>
              <a:lnSpc>
                <a:spcPts val="1176"/>
              </a:lnSpc>
              <a:spcBef>
                <a:spcPct val="50000"/>
              </a:spcBef>
              <a:defRPr/>
            </a:pPr>
            <a:endParaRPr lang="pt-PT" sz="5700" b="1" kern="1000" dirty="0">
              <a:latin typeface="Arial Narrow" pitchFamily="34" charset="0"/>
            </a:endParaRPr>
          </a:p>
          <a:p>
            <a:pPr marL="42290" algn="ctr">
              <a:lnSpc>
                <a:spcPts val="1176"/>
              </a:lnSpc>
              <a:spcBef>
                <a:spcPts val="235"/>
              </a:spcBef>
              <a:defRPr/>
            </a:pPr>
            <a:r>
              <a:rPr lang="pt-PT" sz="2400" b="1" kern="1000" dirty="0" smtClean="0">
                <a:solidFill>
                  <a:srgbClr val="0077EE"/>
                </a:solidFill>
                <a:latin typeface="Arial Narrow" pitchFamily="34" charset="0"/>
              </a:rPr>
              <a:t>quinta </a:t>
            </a:r>
            <a:r>
              <a:rPr lang="pt-PT" sz="2400" b="1" kern="1000" dirty="0">
                <a:solidFill>
                  <a:srgbClr val="0077EE"/>
                </a:solidFill>
                <a:latin typeface="Arial Narrow" pitchFamily="34" charset="0"/>
              </a:rPr>
              <a:t>feira </a:t>
            </a:r>
            <a:r>
              <a:rPr lang="pt-PT" sz="2400" b="1" kern="1000" dirty="0" smtClean="0">
                <a:solidFill>
                  <a:srgbClr val="0077EE"/>
                </a:solidFill>
                <a:latin typeface="Arial Narrow" pitchFamily="34" charset="0"/>
              </a:rPr>
              <a:t>14 de </a:t>
            </a:r>
            <a:r>
              <a:rPr lang="pt-PT" sz="2400" b="1" kern="1000" dirty="0" err="1" smtClean="0">
                <a:solidFill>
                  <a:srgbClr val="0077EE"/>
                </a:solidFill>
                <a:latin typeface="Arial Narrow" pitchFamily="34" charset="0"/>
              </a:rPr>
              <a:t>abril</a:t>
            </a:r>
            <a:endParaRPr lang="pt-PT" sz="2400" b="1" kern="1000" dirty="0">
              <a:solidFill>
                <a:srgbClr val="0077EE"/>
              </a:solidFill>
              <a:latin typeface="Arial Narrow" pitchFamily="34" charset="0"/>
            </a:endParaRPr>
          </a:p>
          <a:p>
            <a:pPr marL="84578">
              <a:lnSpc>
                <a:spcPts val="587"/>
              </a:lnSpc>
              <a:spcBef>
                <a:spcPts val="705"/>
              </a:spcBef>
              <a:defRPr/>
            </a:pPr>
            <a:r>
              <a:rPr lang="pt-PT" sz="1600" b="1" kern="1000" dirty="0" smtClean="0">
                <a:latin typeface="Arial Narrow" pitchFamily="34" charset="0"/>
              </a:rPr>
              <a:t>   </a:t>
            </a:r>
            <a:endParaRPr lang="pt-PT" sz="1600" b="1" kern="1000" dirty="0">
              <a:latin typeface="Arial Narrow" pitchFamily="34" charset="0"/>
            </a:endParaRPr>
          </a:p>
          <a:p>
            <a:pPr marL="84578">
              <a:lnSpc>
                <a:spcPts val="1176"/>
              </a:lnSpc>
              <a:spcBef>
                <a:spcPts val="705"/>
              </a:spcBef>
              <a:defRPr/>
            </a:pPr>
            <a:r>
              <a:rPr lang="pt-PT" sz="1300" b="1" kern="1000" dirty="0" smtClean="0">
                <a:latin typeface="Arial Narrow" pitchFamily="34" charset="0"/>
              </a:rPr>
              <a:t>09.30 – </a:t>
            </a:r>
            <a:r>
              <a:rPr lang="pt-PT" sz="1300" b="1" kern="1000" dirty="0">
                <a:latin typeface="Arial Narrow" pitchFamily="34" charset="0"/>
              </a:rPr>
              <a:t>Abertura</a:t>
            </a:r>
            <a:r>
              <a:rPr lang="pt-PT" sz="1300" b="1" kern="1000" dirty="0" smtClean="0">
                <a:latin typeface="Arial Narrow" pitchFamily="34" charset="0"/>
              </a:rPr>
              <a:t>.</a:t>
            </a:r>
            <a:endParaRPr lang="pt-PT" sz="200" b="1" kern="1000" dirty="0"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ts val="705"/>
              </a:spcBef>
              <a:defRPr/>
            </a:pPr>
            <a:r>
              <a:rPr lang="pt-PT" sz="1200" b="1" kern="1000" dirty="0">
                <a:latin typeface="Arial Narrow" pitchFamily="34" charset="0"/>
              </a:rPr>
              <a:t>                 “Sejam Bem Vindos à nossa escola” </a:t>
            </a:r>
            <a:endParaRPr lang="pt-PT" sz="1200" b="1" kern="1000" dirty="0" smtClean="0"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ts val="705"/>
              </a:spcBef>
              <a:defRPr/>
            </a:pPr>
            <a:endParaRPr lang="pt-PT" sz="1200" b="1" kern="1000" dirty="0"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ts val="705"/>
              </a:spcBef>
              <a:defRPr/>
            </a:pPr>
            <a:r>
              <a:rPr lang="pt-PT" sz="1100" b="1" kern="1000" dirty="0" smtClean="0">
                <a:latin typeface="Arial Narrow" pitchFamily="34" charset="0"/>
              </a:rPr>
              <a:t>* Receção </a:t>
            </a:r>
            <a:r>
              <a:rPr lang="pt-PT" sz="1100" b="1" kern="1000" dirty="0">
                <a:latin typeface="Arial Narrow" pitchFamily="34" charset="0"/>
              </a:rPr>
              <a:t>aos convidados e distribuição de </a:t>
            </a:r>
            <a:r>
              <a:rPr lang="pt-PT" sz="1100" b="1" kern="1000" dirty="0" smtClean="0">
                <a:latin typeface="Arial Narrow" pitchFamily="34" charset="0"/>
              </a:rPr>
              <a:t>Flores</a:t>
            </a:r>
            <a:endParaRPr lang="pt-PT" sz="1100" b="1" kern="1000" dirty="0"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1100" b="1" kern="1000" dirty="0" smtClean="0">
                <a:latin typeface="Arial Narrow" pitchFamily="34" charset="0"/>
              </a:rPr>
              <a:t>* Atividades culturais e musicais (Sala de Professores)</a:t>
            </a:r>
            <a:r>
              <a:rPr lang="pt-PT" sz="900" b="1" kern="1000" dirty="0" smtClean="0">
                <a:latin typeface="Arial Narrow" pitchFamily="34" charset="0"/>
              </a:rPr>
              <a:t>              </a:t>
            </a:r>
            <a:endParaRPr lang="pt-PT" sz="900" b="1" kern="1000" dirty="0"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900" b="1" kern="1000" dirty="0" smtClean="0">
                <a:latin typeface="Arial Narrow" pitchFamily="34" charset="0"/>
              </a:rPr>
              <a:t>   Dinamizadas pela Professora Adelaide Pinto, Poetisa  Luísa Nunes e outros.</a:t>
            </a: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endParaRPr lang="pt-PT" sz="800" b="1" kern="1000" dirty="0"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1300" b="1" kern="1000" dirty="0" smtClean="0">
                <a:latin typeface="Arial Narrow" pitchFamily="34" charset="0"/>
              </a:rPr>
              <a:t>10.30 – Pavilhão</a:t>
            </a: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endParaRPr lang="pt-PT" sz="200" b="1" kern="1000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PT" sz="1300" b="1" kern="1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* Sant’iago Olodum</a:t>
            </a:r>
            <a:r>
              <a:rPr lang="pt-PT" sz="1400" b="1" kern="1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pt-PT" sz="1100" b="1" kern="1000" dirty="0" smtClean="0">
                <a:solidFill>
                  <a:srgbClr val="000000"/>
                </a:solidFill>
                <a:latin typeface="Arial Narrow" pitchFamily="34" charset="0"/>
              </a:rPr>
              <a:t>-  Agrupamento de Escolas  Ordem de Santiago</a:t>
            </a:r>
          </a:p>
          <a:p>
            <a:pPr>
              <a:spcBef>
                <a:spcPct val="50000"/>
              </a:spcBef>
              <a:defRPr/>
            </a:pPr>
            <a:r>
              <a:rPr lang="pt-PT" sz="1300" b="1" kern="1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* Grupo Ritmos, Casa Pia Jacob </a:t>
            </a:r>
            <a:r>
              <a:rPr lang="pt-PT" sz="1100" b="1" kern="1000" dirty="0" smtClean="0">
                <a:solidFill>
                  <a:srgbClr val="000000"/>
                </a:solidFill>
                <a:latin typeface="Arial Narrow" pitchFamily="34" charset="0"/>
              </a:rPr>
              <a:t>– “Marcar  a diferença pela Música”</a:t>
            </a:r>
          </a:p>
          <a:p>
            <a:pPr>
              <a:spcBef>
                <a:spcPct val="50000"/>
              </a:spcBef>
              <a:defRPr/>
            </a:pPr>
            <a:r>
              <a:rPr lang="pt-PT" sz="1300" b="1" kern="1000" dirty="0" smtClean="0">
                <a:solidFill>
                  <a:srgbClr val="000000"/>
                </a:solidFill>
                <a:latin typeface="Arial Narrow" pitchFamily="34" charset="0"/>
              </a:rPr>
              <a:t>* Teatro “Encontros na Floresta” </a:t>
            </a:r>
            <a:r>
              <a:rPr lang="pt-PT" sz="1100" b="1" kern="1000" dirty="0" smtClean="0">
                <a:solidFill>
                  <a:srgbClr val="000000"/>
                </a:solidFill>
                <a:latin typeface="Arial Narrow" pitchFamily="34" charset="0"/>
              </a:rPr>
              <a:t>– Encenação de </a:t>
            </a:r>
            <a:r>
              <a:rPr lang="pt-PT" sz="1100" b="1" kern="1000" dirty="0">
                <a:solidFill>
                  <a:srgbClr val="000000"/>
                </a:solidFill>
                <a:latin typeface="Arial Narrow" pitchFamily="34" charset="0"/>
              </a:rPr>
              <a:t>Â</a:t>
            </a:r>
            <a:r>
              <a:rPr lang="pt-PT" sz="1100" b="1" kern="1000" dirty="0" smtClean="0">
                <a:solidFill>
                  <a:srgbClr val="000000"/>
                </a:solidFill>
                <a:latin typeface="Arial Narrow" pitchFamily="34" charset="0"/>
              </a:rPr>
              <a:t>ngela  Farinha, composição musical de Paulo Franco e dramatização  pelos Professores do Agrupamento</a:t>
            </a: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endParaRPr lang="pt-PT" sz="800" b="1" kern="1000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1300" b="1" kern="1000" dirty="0">
                <a:solidFill>
                  <a:srgbClr val="000000"/>
                </a:solidFill>
                <a:latin typeface="Arial Narrow" pitchFamily="34" charset="0"/>
              </a:rPr>
              <a:t>14.00 – Miniginásio </a:t>
            </a:r>
            <a:r>
              <a:rPr lang="pt-PT" sz="1300" b="1" kern="1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pt-PT" sz="1600" b="1" kern="10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1600" b="1" kern="1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pt-PT" sz="1300" b="1" kern="1000" dirty="0" smtClean="0">
                <a:solidFill>
                  <a:srgbClr val="000000"/>
                </a:solidFill>
                <a:latin typeface="Arial Narrow" pitchFamily="34" charset="0"/>
              </a:rPr>
              <a:t>           </a:t>
            </a:r>
            <a:r>
              <a:rPr lang="pt-PT" sz="1600" b="1" kern="1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pt-PT" sz="1300" b="1" kern="1000" dirty="0" smtClean="0">
                <a:solidFill>
                  <a:srgbClr val="000000"/>
                </a:solidFill>
                <a:latin typeface="Arial Narrow" pitchFamily="34" charset="0"/>
              </a:rPr>
              <a:t>Encontro  Mini Rede TEIP </a:t>
            </a: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1200" b="1" kern="1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pt-PT" sz="1100" b="1" kern="1000" dirty="0" smtClean="0">
                <a:solidFill>
                  <a:srgbClr val="000000"/>
                </a:solidFill>
                <a:latin typeface="Arial Narrow" pitchFamily="34" charset="0"/>
              </a:rPr>
              <a:t>(Teatro “Pimpinela” – 8ºC e PLNM)</a:t>
            </a:r>
          </a:p>
          <a:p>
            <a:pPr>
              <a:spcBef>
                <a:spcPct val="50000"/>
              </a:spcBef>
              <a:defRPr/>
            </a:pPr>
            <a:r>
              <a:rPr lang="pt-PT" sz="1400" b="1" kern="1000" dirty="0" smtClean="0">
                <a:solidFill>
                  <a:srgbClr val="000000"/>
                </a:solidFill>
                <a:latin typeface="Arial Narrow" pitchFamily="34" charset="0"/>
              </a:rPr>
              <a:t>      </a:t>
            </a:r>
            <a:r>
              <a:rPr lang="pt-PT" sz="1300" b="1" kern="1000" dirty="0" smtClean="0">
                <a:solidFill>
                  <a:srgbClr val="000000"/>
                </a:solidFill>
                <a:latin typeface="Arial Narrow" pitchFamily="34" charset="0"/>
              </a:rPr>
              <a:t>“O Papel das Estruturas Intermédias no Sucesso Educativo”:agrupamentos Escolas Miradouro Alfazina,Ordem Santiago e Santo António.</a:t>
            </a:r>
          </a:p>
          <a:p>
            <a:pPr>
              <a:spcBef>
                <a:spcPct val="50000"/>
              </a:spcBef>
              <a:defRPr/>
            </a:pPr>
            <a:endParaRPr lang="pt-PT" sz="800" b="1" kern="1000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1300" b="1" kern="1000" dirty="0" smtClean="0">
                <a:solidFill>
                  <a:srgbClr val="000000"/>
                </a:solidFill>
                <a:latin typeface="Arial Narrow" pitchFamily="34" charset="0"/>
              </a:rPr>
              <a:t>15.00 – Palco Exterior </a:t>
            </a: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endParaRPr lang="pt-PT" sz="800" b="1" kern="1000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r>
              <a:rPr lang="pt-PT" sz="1300" b="1" kern="1000" dirty="0" smtClean="0">
                <a:solidFill>
                  <a:srgbClr val="000000"/>
                </a:solidFill>
                <a:latin typeface="Arial Narrow" pitchFamily="34" charset="0"/>
              </a:rPr>
              <a:t>  Caça Talentos e Desfile de Moda</a:t>
            </a:r>
          </a:p>
          <a:p>
            <a:pPr>
              <a:lnSpc>
                <a:spcPts val="939"/>
              </a:lnSpc>
              <a:spcBef>
                <a:spcPct val="50000"/>
              </a:spcBef>
              <a:defRPr/>
            </a:pPr>
            <a:endParaRPr lang="pt-PT" sz="800" b="1" kern="1000" dirty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lnSpc>
                <a:spcPts val="939"/>
              </a:lnSpc>
              <a:spcBef>
                <a:spcPts val="300"/>
              </a:spcBef>
              <a:defRPr/>
            </a:pPr>
            <a:r>
              <a:rPr lang="pt-PT" sz="1300" b="1" kern="1000" dirty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pt-PT" sz="1300" b="1" kern="1000" dirty="0" smtClean="0">
                <a:solidFill>
                  <a:srgbClr val="000000"/>
                </a:solidFill>
                <a:latin typeface="Arial Narrow" pitchFamily="34" charset="0"/>
              </a:rPr>
              <a:t>7.30 – Miniginásio </a:t>
            </a:r>
            <a:endParaRPr lang="pt-PT" sz="800" b="1" kern="100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pt-PT" sz="1400" b="1" kern="1000" dirty="0" smtClean="0">
                <a:solidFill>
                  <a:srgbClr val="000000"/>
                </a:solidFill>
                <a:latin typeface="Arial Narrow" pitchFamily="34" charset="0"/>
              </a:rPr>
              <a:t>  Peça de teatro </a:t>
            </a:r>
            <a:r>
              <a:rPr lang="pt-PT" sz="1300" b="1" kern="1000" dirty="0" smtClean="0">
                <a:solidFill>
                  <a:srgbClr val="000000"/>
                </a:solidFill>
                <a:latin typeface="Arial Narrow" pitchFamily="34" charset="0"/>
              </a:rPr>
              <a:t>“As Datilógrafas” – </a:t>
            </a:r>
            <a:r>
              <a:rPr lang="pt-PT" sz="1100" b="1" kern="1000" dirty="0" smtClean="0">
                <a:solidFill>
                  <a:srgbClr val="000000"/>
                </a:solidFill>
                <a:latin typeface="Arial Narrow" pitchFamily="34" charset="0"/>
              </a:rPr>
              <a:t>Centro Social de Santo António</a:t>
            </a:r>
          </a:p>
        </p:txBody>
      </p:sp>
      <p:graphicFrame>
        <p:nvGraphicFramePr>
          <p:cNvPr id="8" name="Group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4800684"/>
              </p:ext>
            </p:extLst>
          </p:nvPr>
        </p:nvGraphicFramePr>
        <p:xfrm>
          <a:off x="3671819" y="1546425"/>
          <a:ext cx="3529287" cy="1543707"/>
        </p:xfrm>
        <a:graphic>
          <a:graphicData uri="http://schemas.openxmlformats.org/drawingml/2006/table">
            <a:tbl>
              <a:tblPr/>
              <a:tblGrid>
                <a:gridCol w="766668"/>
                <a:gridCol w="1931078"/>
                <a:gridCol w="831541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HORA</a:t>
                      </a:r>
                      <a:endParaRPr kumimoji="0" lang="pt-P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09" marB="561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ATIVIDADE</a:t>
                      </a:r>
                      <a:endParaRPr kumimoji="0" lang="pt-P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09" marB="561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LOCAL</a:t>
                      </a:r>
                      <a:endParaRPr kumimoji="0" lang="pt-P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09" marB="561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13073">
                <a:tc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15.00 / 16.00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Projeto Ler + Mar, Reconto da História “A Bruxa Mimi vai à praia – Professoras  Júlia Brito, Paula Martins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600" dirty="0" smtClean="0"/>
                        <a:t>Sala C13</a:t>
                      </a:r>
                      <a:endParaRPr lang="pt-PT" sz="600" dirty="0"/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351">
                <a:tc gridSpan="3">
                  <a:txBody>
                    <a:bodyPr/>
                    <a:lstStyle/>
                    <a:p>
                      <a:pPr marL="385763" marR="0" lvl="0" indent="-3857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altLang="pt-PT" sz="1500" b="1" dirty="0" smtClean="0">
                          <a:solidFill>
                            <a:srgbClr val="990000"/>
                          </a:solidFill>
                          <a:latin typeface="Georgia" pitchFamily="18" charset="0"/>
                        </a:rPr>
                        <a:t> </a:t>
                      </a:r>
                    </a:p>
                    <a:p>
                      <a:pPr marL="385763" marR="0" lvl="0" indent="-3857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altLang="pt-PT" sz="1500" b="1" dirty="0" smtClean="0">
                          <a:solidFill>
                            <a:srgbClr val="990000"/>
                          </a:solidFill>
                          <a:latin typeface="Georgia" pitchFamily="18" charset="0"/>
                        </a:rPr>
                        <a:t>14 e 15 de </a:t>
                      </a:r>
                      <a:r>
                        <a:rPr lang="pt-PT" altLang="pt-PT" sz="1500" b="1" dirty="0" err="1" smtClean="0">
                          <a:solidFill>
                            <a:srgbClr val="990000"/>
                          </a:solidFill>
                          <a:latin typeface="Georgia" pitchFamily="18" charset="0"/>
                        </a:rPr>
                        <a:t>abril</a:t>
                      </a:r>
                      <a:endParaRPr lang="pt-PT" altLang="pt-PT" sz="1500" b="1" dirty="0" smtClean="0">
                        <a:solidFill>
                          <a:srgbClr val="990000"/>
                        </a:solidFill>
                        <a:latin typeface="Georgia" pitchFamily="18" charset="0"/>
                      </a:endParaRPr>
                    </a:p>
                    <a:p>
                      <a:pPr marL="385763" marR="0" lvl="0" indent="-3857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altLang="pt-PT" sz="1800" b="1" dirty="0" smtClean="0">
                        <a:solidFill>
                          <a:srgbClr val="990000"/>
                        </a:solidFill>
                        <a:latin typeface="Georgia" pitchFamily="18" charset="0"/>
                      </a:endParaRP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06935" marR="0" marT="50891" marB="508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Group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9510649"/>
              </p:ext>
            </p:extLst>
          </p:nvPr>
        </p:nvGraphicFramePr>
        <p:xfrm>
          <a:off x="7362577" y="1764407"/>
          <a:ext cx="3531795" cy="3589932"/>
        </p:xfrm>
        <a:graphic>
          <a:graphicData uri="http://schemas.openxmlformats.org/drawingml/2006/table">
            <a:tbl>
              <a:tblPr/>
              <a:tblGrid>
                <a:gridCol w="720080"/>
                <a:gridCol w="2016224"/>
                <a:gridCol w="795491"/>
              </a:tblGrid>
              <a:tr h="3454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HORA</a:t>
                      </a:r>
                      <a:endParaRPr kumimoji="0" lang="pt-P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09" marB="561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ATIVIDADE</a:t>
                      </a:r>
                      <a:endParaRPr kumimoji="0" lang="pt-P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09" marB="561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LOCAL</a:t>
                      </a:r>
                      <a:endParaRPr kumimoji="0" lang="pt-P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09" marB="561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6061">
                <a:tc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Duração</a:t>
                      </a:r>
                    </a:p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Horas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 Dia do Desporto </a:t>
                      </a: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– Grupo de Educação Física ( Professores Sérgio Seixo e Vera Ferreira)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Pavilhão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37">
                <a:tc rowSpan="3"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10.00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Tocar Peças Musicais – Professoras Ana Barbosa e Catarina Silva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Miniginásio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971">
                <a:tc vMerge="1"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Cantar o som das cores -  Professoras Ana Barbosa, Fernanda Mendes e Vera Ferreira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087">
                <a:tc vMerge="1"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Projeto “Sentir a Música” – Professoras Ana Barbosa, Elisabete Afonso e Marta Oliveira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009">
                <a:tc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10.00 / 12.00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Torneio de Xadrez e Xadrez Gigante – Professor Valdemar Bravo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Espaço exterior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466">
                <a:tc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15.00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Gincana Interdisciplinar – Professores Flávia Soares (G 500) , Sara Fulgêncio e  Ricardo Pereira (G 420)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Recinto Escolar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057">
                <a:tc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15.00 / 16.00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Projeto Ler + Mar, Reconto da História “O dia da sereia” do livro Lendas do Mar – Professoras  Marisa Guerreiro, Paula Martins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Sala C13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62">
                <a:tc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15.00 / 17.00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Observação da Intervenção no Espaço Público exterior à Escola Sede “</a:t>
                      </a:r>
                      <a:r>
                        <a:rPr kumimoji="0" lang="pt-PT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Pintura nas estruturas das árvores sobre o tema  - Família” – Professora Paula Martins</a:t>
                      </a: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Espaço Exterior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9929" y="106652"/>
            <a:ext cx="370280" cy="132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69" y="108223"/>
            <a:ext cx="270068" cy="50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8538" y="38459"/>
            <a:ext cx="504056" cy="1507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17" name="Text Box 331"/>
          <p:cNvSpPr txBox="1">
            <a:spLocks noChangeArrowheads="1"/>
          </p:cNvSpPr>
          <p:nvPr/>
        </p:nvSpPr>
        <p:spPr bwMode="auto">
          <a:xfrm>
            <a:off x="3691003" y="4203377"/>
            <a:ext cx="3545358" cy="329307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lIns="121780" tIns="60891" rIns="121780" bIns="60891">
            <a:spAutoFit/>
          </a:bodyPr>
          <a:lstStyle/>
          <a:p>
            <a:pPr marL="84578">
              <a:lnSpc>
                <a:spcPct val="150000"/>
              </a:lnSpc>
              <a:spcBef>
                <a:spcPts val="705"/>
              </a:spcBef>
              <a:defRPr/>
            </a:pPr>
            <a:r>
              <a:rPr lang="pt-PT" sz="1400" b="1" kern="1000" dirty="0" smtClean="0">
                <a:latin typeface="Arial Narrow" pitchFamily="34" charset="0"/>
              </a:rPr>
              <a:t> </a:t>
            </a:r>
          </a:p>
          <a:p>
            <a:pPr marL="84578">
              <a:lnSpc>
                <a:spcPct val="150000"/>
              </a:lnSpc>
              <a:spcBef>
                <a:spcPts val="705"/>
              </a:spcBef>
              <a:defRPr/>
            </a:pPr>
            <a:r>
              <a:rPr lang="pt-PT" sz="1300" b="1" kern="1000" dirty="0" smtClean="0">
                <a:latin typeface="Arial Narrow" pitchFamily="34" charset="0"/>
              </a:rPr>
              <a:t>Bar do Pavilhão</a:t>
            </a:r>
            <a:r>
              <a:rPr lang="pt-PT" sz="1400" b="1" kern="1000" dirty="0" smtClean="0">
                <a:latin typeface="Arial Narrow" pitchFamily="34" charset="0"/>
              </a:rPr>
              <a:t> </a:t>
            </a:r>
            <a:r>
              <a:rPr lang="pt-PT" sz="1300" b="1" kern="1000" dirty="0" smtClean="0">
                <a:latin typeface="Arial Narrow" pitchFamily="34" charset="0"/>
              </a:rPr>
              <a:t>– Aberto à comunidade Escolar</a:t>
            </a:r>
          </a:p>
          <a:p>
            <a:pPr marL="84578" algn="just">
              <a:lnSpc>
                <a:spcPct val="150000"/>
              </a:lnSpc>
              <a:spcBef>
                <a:spcPts val="705"/>
              </a:spcBef>
              <a:defRPr/>
            </a:pPr>
            <a:r>
              <a:rPr lang="pt-PT" sz="1000" b="1" kern="1000" dirty="0" smtClean="0">
                <a:latin typeface="Arial Narrow" pitchFamily="34" charset="0"/>
              </a:rPr>
              <a:t>Venda de bebidas, bolos e acepipes da responsabilidade da Professora Elsa Ramos e dos alunos dos Cursos Profissionais de Restauração/Bar.</a:t>
            </a:r>
          </a:p>
          <a:p>
            <a:pPr marL="84578" algn="just">
              <a:lnSpc>
                <a:spcPct val="150000"/>
              </a:lnSpc>
              <a:spcBef>
                <a:spcPts val="705"/>
              </a:spcBef>
              <a:defRPr/>
            </a:pPr>
            <a:r>
              <a:rPr lang="pt-PT" sz="1200" b="1" kern="1000" dirty="0" smtClean="0">
                <a:latin typeface="Arial Narrow" pitchFamily="34" charset="0"/>
              </a:rPr>
              <a:t>Horário: durante o tempo da Mostra</a:t>
            </a:r>
          </a:p>
          <a:p>
            <a:pPr marL="84578" algn="just">
              <a:lnSpc>
                <a:spcPct val="150000"/>
              </a:lnSpc>
              <a:spcBef>
                <a:spcPts val="705"/>
              </a:spcBef>
              <a:defRPr/>
            </a:pPr>
            <a:r>
              <a:rPr lang="pt-PT" sz="1300" b="1" kern="1000" dirty="0" smtClean="0">
                <a:latin typeface="Arial Narrow" pitchFamily="34" charset="0"/>
              </a:rPr>
              <a:t>Divulgação,  Instituições do Barreiro “Parceiras”</a:t>
            </a:r>
          </a:p>
          <a:p>
            <a:pPr marL="84578" algn="just">
              <a:lnSpc>
                <a:spcPct val="150000"/>
              </a:lnSpc>
              <a:spcBef>
                <a:spcPts val="705"/>
              </a:spcBef>
              <a:defRPr/>
            </a:pPr>
            <a:r>
              <a:rPr lang="pt-PT" sz="1100" b="1" kern="1000" dirty="0" smtClean="0">
                <a:latin typeface="Arial Narrow" pitchFamily="34" charset="0"/>
              </a:rPr>
              <a:t>Bar dos Alunos – com a organização dos alunos do Curso Profissioanal Téc. de Vendas e Professor Nuno Salgado</a:t>
            </a:r>
            <a:r>
              <a:rPr lang="pt-PT" sz="1200" b="1" kern="1000" dirty="0" smtClean="0">
                <a:latin typeface="Arial Narrow" pitchFamily="34" charset="0"/>
              </a:rPr>
              <a:t>.</a:t>
            </a:r>
          </a:p>
          <a:p>
            <a:pPr marL="84578" algn="just">
              <a:lnSpc>
                <a:spcPct val="150000"/>
              </a:lnSpc>
              <a:spcBef>
                <a:spcPts val="705"/>
              </a:spcBef>
              <a:defRPr/>
            </a:pPr>
            <a:endParaRPr lang="pt-PT" sz="800" b="1" kern="1000" dirty="0">
              <a:latin typeface="Arial Narrow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8064583"/>
              </p:ext>
            </p:extLst>
          </p:nvPr>
        </p:nvGraphicFramePr>
        <p:xfrm>
          <a:off x="3682240" y="3132559"/>
          <a:ext cx="3531795" cy="983118"/>
        </p:xfrm>
        <a:graphic>
          <a:graphicData uri="http://schemas.openxmlformats.org/drawingml/2006/table">
            <a:tbl>
              <a:tblPr/>
              <a:tblGrid>
                <a:gridCol w="720080"/>
                <a:gridCol w="1959927"/>
                <a:gridCol w="851788"/>
              </a:tblGrid>
              <a:tr h="191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HORA</a:t>
                      </a:r>
                      <a:endParaRPr kumimoji="0" lang="pt-P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09" marB="561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ATIVIDADE</a:t>
                      </a:r>
                      <a:endParaRPr kumimoji="0" lang="pt-P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09" marB="561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LOCAL</a:t>
                      </a:r>
                      <a:endParaRPr kumimoji="0" lang="pt-PT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09" marB="561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95699">
                <a:tc rowSpan="2"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Todo o dia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Banca de quadros e decoração</a:t>
                      </a:r>
                    </a:p>
                    <a:p>
                      <a:pPr marL="0" marR="0" lvl="0" indent="0" algn="l" defTabSz="1036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Banca de vendas de bebidas e produtos alimentares</a:t>
                      </a:r>
                    </a:p>
                    <a:p>
                      <a:pPr marL="0" marR="0" lvl="0" indent="0" algn="l" defTabSz="1036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(Alunos )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Espaço exterior 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99">
                <a:tc vMerge="1">
                  <a:txBody>
                    <a:bodyPr/>
                    <a:lstStyle/>
                    <a:p>
                      <a:pPr marL="385763" marR="0" lvl="0" indent="-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6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Banca de Comes e Bebes / Quermesse</a:t>
                      </a:r>
                    </a:p>
                    <a:p>
                      <a:pPr marL="0" marR="0" lvl="0" indent="0" algn="l" defTabSz="1036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(Associação de Pais e Encarregados de Educação da Escola Básica 2,3 com Secundário de Santo António)</a:t>
                      </a:r>
                    </a:p>
                  </a:txBody>
                  <a:tcPr marL="128415" marR="0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Tenda</a:t>
                      </a:r>
                    </a:p>
                    <a:p>
                      <a:pPr marL="385763" marR="0" lvl="0" indent="-3857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Espaço Exterior</a:t>
                      </a:r>
                    </a:p>
                  </a:txBody>
                  <a:tcPr marL="128415" marR="128415" marT="56110" marB="561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331"/>
          <p:cNvSpPr txBox="1">
            <a:spLocks noChangeArrowheads="1"/>
          </p:cNvSpPr>
          <p:nvPr/>
        </p:nvSpPr>
        <p:spPr bwMode="auto">
          <a:xfrm>
            <a:off x="7370780" y="5513744"/>
            <a:ext cx="3545358" cy="202349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lIns="121780" tIns="60891" rIns="121780" bIns="60891">
            <a:spAutoFit/>
          </a:bodyPr>
          <a:lstStyle/>
          <a:p>
            <a:pPr>
              <a:spcBef>
                <a:spcPts val="300"/>
              </a:spcBef>
              <a:defRPr/>
            </a:pPr>
            <a:r>
              <a:rPr lang="pt-PT" sz="1400" b="1" kern="1000" dirty="0" smtClean="0">
                <a:solidFill>
                  <a:srgbClr val="000000"/>
                </a:solidFill>
                <a:latin typeface="Arial Narrow" pitchFamily="34" charset="0"/>
              </a:rPr>
              <a:t>18.00 </a:t>
            </a:r>
            <a:r>
              <a:rPr lang="pt-PT" sz="1400" b="1" kern="1000" dirty="0">
                <a:solidFill>
                  <a:srgbClr val="000000"/>
                </a:solidFill>
                <a:latin typeface="Arial Narrow" pitchFamily="34" charset="0"/>
              </a:rPr>
              <a:t>– B E Centro de </a:t>
            </a:r>
            <a:r>
              <a:rPr lang="pt-PT" sz="1400" b="1" kern="1000" dirty="0" smtClean="0">
                <a:solidFill>
                  <a:srgbClr val="000000"/>
                </a:solidFill>
                <a:latin typeface="Arial Narrow" pitchFamily="34" charset="0"/>
              </a:rPr>
              <a:t>Recursos</a:t>
            </a:r>
          </a:p>
          <a:p>
            <a:pPr>
              <a:spcBef>
                <a:spcPts val="300"/>
              </a:spcBef>
              <a:defRPr/>
            </a:pPr>
            <a:r>
              <a:rPr lang="pt-PT" sz="1200" b="1" kern="1000" dirty="0" smtClean="0">
                <a:solidFill>
                  <a:srgbClr val="000000"/>
                </a:solidFill>
                <a:latin typeface="Arial Narrow" pitchFamily="34" charset="0"/>
              </a:rPr>
              <a:t>Apresentação </a:t>
            </a:r>
            <a:r>
              <a:rPr lang="pt-PT" sz="1200" b="1" kern="1000" dirty="0">
                <a:solidFill>
                  <a:srgbClr val="000000"/>
                </a:solidFill>
                <a:latin typeface="Arial Narrow" pitchFamily="34" charset="0"/>
              </a:rPr>
              <a:t>do Livro </a:t>
            </a:r>
            <a:r>
              <a:rPr lang="pt-PT" sz="1400" b="1" kern="1000" dirty="0">
                <a:solidFill>
                  <a:srgbClr val="000000"/>
                </a:solidFill>
                <a:latin typeface="Arial Narrow" pitchFamily="34" charset="0"/>
              </a:rPr>
              <a:t>“Relação </a:t>
            </a:r>
            <a:r>
              <a:rPr lang="pt-PT" sz="1400" b="1" kern="1000" dirty="0" smtClean="0">
                <a:solidFill>
                  <a:srgbClr val="000000"/>
                </a:solidFill>
                <a:latin typeface="Arial Narrow" pitchFamily="34" charset="0"/>
              </a:rPr>
              <a:t>Família-Escola</a:t>
            </a:r>
            <a:r>
              <a:rPr lang="pt-PT" sz="1400" b="1" kern="1000" dirty="0">
                <a:solidFill>
                  <a:srgbClr val="000000"/>
                </a:solidFill>
                <a:latin typeface="Arial Narrow" pitchFamily="34" charset="0"/>
              </a:rPr>
              <a:t>: </a:t>
            </a:r>
            <a:r>
              <a:rPr lang="pt-PT" sz="1400" b="1" kern="1000" dirty="0" smtClean="0">
                <a:solidFill>
                  <a:srgbClr val="000000"/>
                </a:solidFill>
                <a:latin typeface="Arial Narrow" pitchFamily="34" charset="0"/>
              </a:rPr>
              <a:t>Um </a:t>
            </a:r>
            <a:r>
              <a:rPr lang="pt-PT" sz="1400" b="1" kern="1000" dirty="0">
                <a:solidFill>
                  <a:srgbClr val="000000"/>
                </a:solidFill>
                <a:latin typeface="Arial Narrow" pitchFamily="34" charset="0"/>
              </a:rPr>
              <a:t>Olhar de Ecologia Humana entre o Ensino Público e o Privado” - </a:t>
            </a:r>
            <a:r>
              <a:rPr lang="pt-PT" sz="1200" b="1" kern="1000" dirty="0">
                <a:solidFill>
                  <a:srgbClr val="000000"/>
                </a:solidFill>
                <a:latin typeface="Arial Narrow" pitchFamily="34" charset="0"/>
              </a:rPr>
              <a:t>Professor </a:t>
            </a:r>
            <a:r>
              <a:rPr lang="pt-PT" sz="1200" b="1" kern="1000" dirty="0" err="1">
                <a:solidFill>
                  <a:srgbClr val="000000"/>
                </a:solidFill>
                <a:latin typeface="Arial Narrow" pitchFamily="34" charset="0"/>
              </a:rPr>
              <a:t>Helder</a:t>
            </a:r>
            <a:r>
              <a:rPr lang="pt-PT" sz="1200" b="1" kern="1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pt-PT" sz="1200" b="1" kern="1000" dirty="0" smtClean="0">
                <a:solidFill>
                  <a:srgbClr val="000000"/>
                </a:solidFill>
                <a:latin typeface="Arial Narrow" pitchFamily="34" charset="0"/>
              </a:rPr>
              <a:t>Martins Costa</a:t>
            </a:r>
          </a:p>
          <a:p>
            <a:pPr>
              <a:spcBef>
                <a:spcPts val="300"/>
              </a:spcBef>
              <a:defRPr/>
            </a:pPr>
            <a:r>
              <a:rPr lang="pt-PT" sz="1200" b="1" kern="1000" dirty="0" smtClean="0">
                <a:solidFill>
                  <a:srgbClr val="000000"/>
                </a:solidFill>
                <a:latin typeface="Arial Narrow" pitchFamily="34" charset="0"/>
              </a:rPr>
              <a:t>Nota: Participação Musical de António Barradas </a:t>
            </a:r>
            <a:r>
              <a:rPr lang="pt-PT" sz="1200" b="1" kern="1000" smtClean="0">
                <a:solidFill>
                  <a:srgbClr val="000000"/>
                </a:solidFill>
                <a:latin typeface="Arial Narrow" pitchFamily="34" charset="0"/>
              </a:rPr>
              <a:t>e presença </a:t>
            </a:r>
            <a:r>
              <a:rPr lang="pt-PT" sz="1200" b="1" kern="1000" dirty="0" smtClean="0">
                <a:solidFill>
                  <a:srgbClr val="000000"/>
                </a:solidFill>
                <a:latin typeface="Arial Narrow" pitchFamily="34" charset="0"/>
              </a:rPr>
              <a:t>da Diretora da Escola Superior de Educação Jean Piaget </a:t>
            </a:r>
            <a:r>
              <a:rPr lang="pt-PT" sz="1200" b="1" kern="1000" smtClean="0">
                <a:solidFill>
                  <a:srgbClr val="000000"/>
                </a:solidFill>
                <a:latin typeface="Arial Narrow" pitchFamily="34" charset="0"/>
              </a:rPr>
              <a:t>de Almada, </a:t>
            </a:r>
            <a:r>
              <a:rPr lang="pt-PT" sz="1200" b="1" kern="1000" dirty="0" smtClean="0">
                <a:solidFill>
                  <a:srgbClr val="000000"/>
                </a:solidFill>
                <a:latin typeface="Arial Narrow" pitchFamily="34" charset="0"/>
              </a:rPr>
              <a:t>Mestre Rita Alves. </a:t>
            </a:r>
          </a:p>
          <a:p>
            <a:pPr>
              <a:spcBef>
                <a:spcPts val="300"/>
              </a:spcBef>
              <a:defRPr/>
            </a:pPr>
            <a:endParaRPr lang="pt-PT" sz="1200" b="1" kern="1000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7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1089</Words>
  <Application>Microsoft Office PowerPoint</Application>
  <PresentationFormat>Personalizados</PresentationFormat>
  <Paragraphs>175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Diapositivo 1</vt:lpstr>
      <vt:lpstr>Diapositivo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Freitas</dc:creator>
  <cp:lastModifiedBy>Maria João</cp:lastModifiedBy>
  <cp:revision>153</cp:revision>
  <cp:lastPrinted>2016-04-08T08:52:46Z</cp:lastPrinted>
  <dcterms:created xsi:type="dcterms:W3CDTF">2015-03-01T18:41:04Z</dcterms:created>
  <dcterms:modified xsi:type="dcterms:W3CDTF">2016-04-10T17:02:30Z</dcterms:modified>
</cp:coreProperties>
</file>